
<file path=[Content_Types].xml><?xml version="1.0" encoding="utf-8"?>
<Types xmlns="http://schemas.openxmlformats.org/package/2006/content-types">
  <Default Extension="png" ContentType="image/png"/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5"/>
  </p:notesMasterIdLst>
  <p:sldIdLst>
    <p:sldId id="258" r:id="rId2"/>
    <p:sldId id="259" r:id="rId3"/>
    <p:sldId id="288" r:id="rId4"/>
    <p:sldId id="289" r:id="rId5"/>
    <p:sldId id="260" r:id="rId6"/>
    <p:sldId id="261" r:id="rId7"/>
    <p:sldId id="263" r:id="rId8"/>
    <p:sldId id="264" r:id="rId9"/>
    <p:sldId id="265" r:id="rId10"/>
    <p:sldId id="266" r:id="rId11"/>
    <p:sldId id="276" r:id="rId12"/>
    <p:sldId id="279" r:id="rId13"/>
    <p:sldId id="280" r:id="rId14"/>
    <p:sldId id="277" r:id="rId15"/>
    <p:sldId id="278" r:id="rId16"/>
    <p:sldId id="271" r:id="rId17"/>
    <p:sldId id="267" r:id="rId18"/>
    <p:sldId id="286" r:id="rId19"/>
    <p:sldId id="285" r:id="rId20"/>
    <p:sldId id="287" r:id="rId21"/>
    <p:sldId id="256" r:id="rId22"/>
    <p:sldId id="281" r:id="rId23"/>
    <p:sldId id="282" r:id="rId24"/>
    <p:sldId id="274" r:id="rId25"/>
    <p:sldId id="283" r:id="rId26"/>
    <p:sldId id="268" r:id="rId27"/>
    <p:sldId id="290" r:id="rId28"/>
    <p:sldId id="291" r:id="rId29"/>
    <p:sldId id="292" r:id="rId30"/>
    <p:sldId id="293" r:id="rId31"/>
    <p:sldId id="295" r:id="rId32"/>
    <p:sldId id="296" r:id="rId33"/>
    <p:sldId id="275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BEF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35876-6B82-D345-8AB4-53E43F3E00C8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77D04-2724-5B4A-B95C-48F6886F4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54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2069F7-CEC9-7E42-974E-8388DB6E4FE9}" type="slidenum">
              <a:rPr lang="en-US"/>
              <a:pPr/>
              <a:t>26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F8D551A-EDCC-874A-BB23-3E1B9CF5C1EF}" type="slidenum">
              <a:rPr lang="en-US"/>
              <a:pPr/>
              <a:t>30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24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8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7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1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2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4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5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6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7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8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9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0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1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2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3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4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5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6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7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8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9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0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1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2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4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5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6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7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3128" name="Picture 5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31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981200"/>
            <a:ext cx="7772400" cy="11430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en-US"/>
          </a:p>
        </p:txBody>
      </p:sp>
      <p:sp>
        <p:nvSpPr>
          <p:cNvPr id="3132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en-US"/>
          </a:p>
        </p:txBody>
      </p:sp>
      <p:sp>
        <p:nvSpPr>
          <p:cNvPr id="3133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fld id="{A6C7304A-B2E0-D749-ABF6-B390402BE9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75F8A-0487-7D42-8A17-DA6F776896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7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457200"/>
            <a:ext cx="19431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56769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6C759-8DDE-B44A-BCA7-5769C743BF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7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F1458-F40E-A741-84D5-DCABE31757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2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77443-B584-2842-8B5C-7A3149F4CB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75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CEE4A-37E5-9B41-9D98-70FB246AF9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AA698-C682-C743-87DB-F14714500F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38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47F8C-D3E5-EA4F-84B0-3BFD981079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9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7F312-8F95-5C4B-BC74-EE566C796F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18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C375E-6F19-234E-A166-90E8C60F1C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4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6091F-5A39-C549-A436-FF6F0ACB0D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83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052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9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0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2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4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5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6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7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8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9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0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1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2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3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4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5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6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7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8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9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0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1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2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3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2104" name="Picture 56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210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10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1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62EB9AE3-046A-E640-ADE2-E16B134683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Homework </a:t>
            </a:r>
            <a:br>
              <a:rPr lang="en-US" dirty="0"/>
            </a:br>
            <a:r>
              <a:rPr lang="en-US" dirty="0"/>
              <a:t>pg. 1104-1108 (4-13, 19, 20)</a:t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 descr="Screen Shot 2015-09-20 at 12.39.4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417638"/>
            <a:ext cx="4191000" cy="1975266"/>
          </a:xfrm>
          <a:prstGeom prst="rect">
            <a:avLst/>
          </a:prstGeom>
        </p:spPr>
      </p:pic>
      <p:pic>
        <p:nvPicPr>
          <p:cNvPr id="6" name="Picture 5" descr="Screen Shot 2015-09-20 at 12.39.3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7638"/>
            <a:ext cx="4538987" cy="1827918"/>
          </a:xfrm>
          <a:prstGeom prst="rect">
            <a:avLst/>
          </a:prstGeom>
        </p:spPr>
      </p:pic>
      <p:pic>
        <p:nvPicPr>
          <p:cNvPr id="7" name="Picture 6" descr="Screen Shot 2015-09-20 at 12.39.4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67" y="3936293"/>
            <a:ext cx="3234266" cy="2231045"/>
          </a:xfrm>
          <a:prstGeom prst="rect">
            <a:avLst/>
          </a:prstGeom>
        </p:spPr>
      </p:pic>
      <p:pic>
        <p:nvPicPr>
          <p:cNvPr id="11" name="Picture 10" descr="Screen Shot 2015-09-20 at 12.39.48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772" y="3836808"/>
            <a:ext cx="3644900" cy="2159000"/>
          </a:xfrm>
          <a:prstGeom prst="rect">
            <a:avLst/>
          </a:prstGeom>
        </p:spPr>
      </p:pic>
      <p:pic>
        <p:nvPicPr>
          <p:cNvPr id="12" name="Picture 11" descr="Screen Shot 2015-09-20 at 12.48.1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06" y="2844578"/>
            <a:ext cx="1569255" cy="722915"/>
          </a:xfrm>
          <a:prstGeom prst="rect">
            <a:avLst/>
          </a:prstGeom>
        </p:spPr>
      </p:pic>
      <p:pic>
        <p:nvPicPr>
          <p:cNvPr id="13" name="Picture 12" descr="Screen Shot 2015-09-20 at 12.48.18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616" y="3200400"/>
            <a:ext cx="5164271" cy="423568"/>
          </a:xfrm>
          <a:prstGeom prst="rect">
            <a:avLst/>
          </a:prstGeom>
        </p:spPr>
      </p:pic>
      <p:pic>
        <p:nvPicPr>
          <p:cNvPr id="14" name="Picture 13" descr="Screen Shot 2015-09-20 at 12.48.24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" y="6330212"/>
            <a:ext cx="4412245" cy="321592"/>
          </a:xfrm>
          <a:prstGeom prst="rect">
            <a:avLst/>
          </a:prstGeom>
        </p:spPr>
      </p:pic>
      <p:pic>
        <p:nvPicPr>
          <p:cNvPr id="15" name="Picture 14" descr="Screen Shot 2015-09-20 at 12.48.34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772" y="6163214"/>
            <a:ext cx="3962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160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 Inequality Theorem </a:t>
            </a:r>
          </a:p>
        </p:txBody>
      </p:sp>
      <p:pic>
        <p:nvPicPr>
          <p:cNvPr id="6" name="Picture 5" descr="Screen Shot 2015-09-20 at 12.33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7400"/>
            <a:ext cx="7784284" cy="2590800"/>
          </a:xfrm>
          <a:prstGeom prst="rect">
            <a:avLst/>
          </a:prstGeom>
        </p:spPr>
      </p:pic>
      <p:pic>
        <p:nvPicPr>
          <p:cNvPr id="7" name="Picture 6" descr="Screen Shot 2015-09-20 at 12.33.1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4" y="4724400"/>
            <a:ext cx="7984836" cy="11285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76800" y="16002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800000"/>
                </a:solidFill>
              </a:rPr>
              <a:t>pg. 1112</a:t>
            </a:r>
          </a:p>
        </p:txBody>
      </p:sp>
    </p:spTree>
    <p:extLst>
      <p:ext uri="{BB962C8B-B14F-4D97-AF65-F5344CB8AC3E}">
        <p14:creationId xmlns:p14="http://schemas.microsoft.com/office/powerpoint/2010/main" val="3930413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152400" y="1764139"/>
            <a:ext cx="8077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978400" algn="l"/>
              </a:tabLst>
            </a:pPr>
            <a:r>
              <a:rPr lang="en-US" sz="2400" b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Tell whether a triangle can have sides with the given lengths. Explain.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152400" y="2743200"/>
            <a:ext cx="1700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978400" algn="l"/>
              </a:tabLst>
            </a:pPr>
            <a:r>
              <a:rPr lang="en-US" sz="2400" b="1">
                <a:solidFill>
                  <a:srgbClr val="000000"/>
                </a:solidFill>
                <a:latin typeface="Verdana" charset="0"/>
                <a:ea typeface="ＭＳ Ｐゴシック" charset="0"/>
              </a:rPr>
              <a:t>7, 10, 19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304800" y="4587875"/>
            <a:ext cx="82026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978400" algn="l"/>
              </a:tabLst>
            </a:pPr>
            <a:r>
              <a:rPr lang="en-US" sz="2400">
                <a:solidFill>
                  <a:srgbClr val="000000"/>
                </a:solidFill>
                <a:latin typeface="Verdana" charset="0"/>
                <a:ea typeface="ＭＳ Ｐゴシック" charset="0"/>
              </a:rPr>
              <a:t>No—by the Triangle Inequality Theorem, a triangle cannot have these side lengths.</a:t>
            </a:r>
          </a:p>
        </p:txBody>
      </p:sp>
      <p:pic>
        <p:nvPicPr>
          <p:cNvPr id="40971" name="Picture 11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76600"/>
            <a:ext cx="1409700" cy="10382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8846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1600200"/>
            <a:ext cx="8001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978400" algn="l"/>
              </a:tabLst>
            </a:pPr>
            <a:r>
              <a:rPr lang="en-US" sz="2400" b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Tell whether a triangle can have sides with the given lengths. Explain.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2438400" y="2743200"/>
            <a:ext cx="247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978400" algn="l"/>
              </a:tabLst>
            </a:pPr>
            <a:r>
              <a:rPr lang="en-US" sz="2400" b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2.3, 3.1, 4.6	</a:t>
            </a:r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304800" y="4876800"/>
            <a:ext cx="7924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978400" algn="l"/>
              </a:tabLst>
            </a:pPr>
            <a:r>
              <a:rPr lang="en-US" sz="2400">
                <a:solidFill>
                  <a:srgbClr val="000000"/>
                </a:solidFill>
                <a:latin typeface="Verdana" charset="0"/>
                <a:ea typeface="ＭＳ Ｐゴシック" charset="0"/>
              </a:rPr>
              <a:t>Yes—the sum of each pair of lengths is greater than the third length.</a:t>
            </a:r>
          </a:p>
        </p:txBody>
      </p:sp>
      <p:pic>
        <p:nvPicPr>
          <p:cNvPr id="50188" name="Picture 1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29000"/>
            <a:ext cx="1866900" cy="9334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9" name="Picture 13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429000"/>
            <a:ext cx="1809750" cy="9334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90" name="Picture 14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429000"/>
            <a:ext cx="1866900" cy="9334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2743200" y="40386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0000"/>
                </a:solidFill>
                <a:latin typeface="Verdana" charset="0"/>
                <a:ea typeface="ＭＳ Ｐゴシック" charset="0"/>
                <a:sym typeface="Wingdings" charset="0"/>
              </a:rPr>
              <a:t>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7848600" y="40386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0000"/>
                </a:solidFill>
                <a:latin typeface="Verdana" charset="0"/>
                <a:ea typeface="ＭＳ Ｐゴシック" charset="0"/>
                <a:sym typeface="Wingdings" charset="0"/>
              </a:rPr>
              <a:t>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5257800" y="40386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0000"/>
                </a:solidFill>
                <a:latin typeface="Verdana" charset="0"/>
                <a:ea typeface="ＭＳ Ｐゴシック" charset="0"/>
                <a:sym typeface="Wingdings" charset="0"/>
              </a:rPr>
              <a:t></a:t>
            </a:r>
          </a:p>
        </p:txBody>
      </p:sp>
    </p:spTree>
    <p:extLst>
      <p:ext uri="{BB962C8B-B14F-4D97-AF65-F5344CB8AC3E}">
        <p14:creationId xmlns:p14="http://schemas.microsoft.com/office/powerpoint/2010/main" val="4221996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7" grpId="0"/>
      <p:bldP spid="50191" grpId="0"/>
      <p:bldP spid="50192" grpId="0"/>
      <p:bldP spid="5019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Turn. pg. 1113 (6, 7)</a:t>
            </a:r>
          </a:p>
        </p:txBody>
      </p:sp>
      <p:pic>
        <p:nvPicPr>
          <p:cNvPr id="5" name="Picture 4" descr="Screen Shot 2015-09-20 at 1.46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752600"/>
            <a:ext cx="6350000" cy="1600200"/>
          </a:xfrm>
          <a:prstGeom prst="rect">
            <a:avLst/>
          </a:prstGeom>
        </p:spPr>
      </p:pic>
      <p:pic>
        <p:nvPicPr>
          <p:cNvPr id="6" name="Picture 5" descr="Screen Shot 2015-09-20 at 1.47.0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" y="3962400"/>
            <a:ext cx="674687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28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0" y="1371600"/>
            <a:ext cx="8229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978400" algn="l"/>
              </a:tabLst>
            </a:pPr>
            <a:r>
              <a:rPr lang="en-US" sz="2400" b="1">
                <a:solidFill>
                  <a:srgbClr val="000000"/>
                </a:solidFill>
                <a:latin typeface="Verdana" charset="0"/>
                <a:ea typeface="ＭＳ Ｐゴシック" charset="0"/>
              </a:rPr>
              <a:t>The lengths of two sides of a triangle are 8 inches and 13 inches. Find the range of possible lengths for the third side.</a:t>
            </a:r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0" y="5105400"/>
            <a:ext cx="8280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Combine the inequalities. So 5 &lt; </a:t>
            </a:r>
            <a:r>
              <a:rPr lang="en-US" sz="2400" i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 &lt; 21. The length of the third side is greater than 5 inches and less than 21 inches.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609600" y="36576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 + 8 &gt; 13</a:t>
            </a: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1143000" y="41910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000000"/>
                </a:solidFill>
                <a:latin typeface="Verdana" charset="0"/>
                <a:ea typeface="ＭＳ Ｐゴシック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Verdana" charset="0"/>
                <a:ea typeface="ＭＳ Ｐゴシック" charset="0"/>
              </a:rPr>
              <a:t> &gt; 5</a:t>
            </a:r>
          </a:p>
        </p:txBody>
      </p:sp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3810000" y="3713018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8 + 13 &gt; </a:t>
            </a:r>
            <a:r>
              <a:rPr lang="en-US" sz="2400" i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x</a:t>
            </a:r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3803073" y="4197927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21 &gt; </a:t>
            </a:r>
            <a:r>
              <a:rPr lang="en-US" sz="2400" i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0109883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7" grpId="0"/>
      <p:bldP spid="47119" grpId="0"/>
      <p:bldP spid="47120" grpId="0"/>
      <p:bldP spid="47124" grpId="0"/>
      <p:bldP spid="471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9236" y="1066800"/>
            <a:ext cx="8054109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The lengths of two sides of a triangle are 22 inches and 17 inches. Find the range of possible lengths for the third side.</a:t>
            </a: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20782" y="5029200"/>
            <a:ext cx="8280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Combine the inequalities. So 5 &lt; </a:t>
            </a:r>
            <a:r>
              <a:rPr lang="en-US" sz="2400" i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 &lt; 39. The length of the third side is greater than 5 inches and less than 39 inches.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1687946" y="30480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 + 17 &gt; 22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1722582" y="3886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 &gt; 5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4724400" y="30480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22 + 17 &gt; </a:t>
            </a:r>
            <a:r>
              <a:rPr lang="en-US" sz="2400" i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x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4724400" y="3740727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39 &gt; </a:t>
            </a:r>
            <a:r>
              <a:rPr lang="en-US" sz="2400" i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9682426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9" grpId="0"/>
      <p:bldP spid="48143" grpId="0"/>
      <p:bldP spid="48144" grpId="0"/>
      <p:bldP spid="48145" grpId="0"/>
      <p:bldP spid="4814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Turn! pg. 1115 (9, 10)</a:t>
            </a:r>
          </a:p>
        </p:txBody>
      </p:sp>
      <p:pic>
        <p:nvPicPr>
          <p:cNvPr id="4" name="Picture 3" descr="Screen Shot 2015-09-20 at 1.47.32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27709" y="1600200"/>
            <a:ext cx="4076700" cy="1555750"/>
          </a:xfrm>
          <a:prstGeom prst="rect">
            <a:avLst/>
          </a:prstGeom>
        </p:spPr>
      </p:pic>
      <p:pic>
        <p:nvPicPr>
          <p:cNvPr id="5" name="Picture 4" descr="Screen Shot 2015-09-20 at 1.47.35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3810000" y="3352800"/>
            <a:ext cx="4076700" cy="1606550"/>
          </a:xfrm>
          <a:prstGeom prst="rect">
            <a:avLst/>
          </a:prstGeom>
        </p:spPr>
      </p:pic>
      <p:pic>
        <p:nvPicPr>
          <p:cNvPr id="6" name="Picture 5" descr="Screen Shot 2015-09-20 at 1.47.32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84" t="82913"/>
          <a:stretch/>
        </p:blipFill>
        <p:spPr>
          <a:xfrm>
            <a:off x="1215736" y="3313834"/>
            <a:ext cx="1700645" cy="531668"/>
          </a:xfrm>
          <a:prstGeom prst="rect">
            <a:avLst/>
          </a:prstGeom>
        </p:spPr>
      </p:pic>
      <p:pic>
        <p:nvPicPr>
          <p:cNvPr id="7" name="Picture 6" descr="Screen Shot 2015-09-20 at 1.47.35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5" t="80417"/>
          <a:stretch/>
        </p:blipFill>
        <p:spPr>
          <a:xfrm>
            <a:off x="5105400" y="5425208"/>
            <a:ext cx="1811482" cy="62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63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81000"/>
            <a:ext cx="7772400" cy="1143000"/>
          </a:xfrm>
        </p:spPr>
        <p:txBody>
          <a:bodyPr/>
          <a:lstStyle/>
          <a:p>
            <a:r>
              <a:rPr lang="en-US" dirty="0"/>
              <a:t>In Which Alligator’s Mouth Can I fit the largest stick?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3886200" y="2438400"/>
            <a:ext cx="1600200" cy="533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3886200" y="2971800"/>
            <a:ext cx="1752600" cy="533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2971800" y="3657600"/>
            <a:ext cx="457200" cy="18288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2971800" y="5486400"/>
            <a:ext cx="1828800" cy="8382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4" name="Isosceles Triangle 23"/>
          <p:cNvSpPr/>
          <p:nvPr/>
        </p:nvSpPr>
        <p:spPr bwMode="auto">
          <a:xfrm rot="20079549" flipH="1" flipV="1">
            <a:off x="5056124" y="2513819"/>
            <a:ext cx="400973" cy="215959"/>
          </a:xfrm>
          <a:prstGeom prst="triangle">
            <a:avLst/>
          </a:prstGeom>
          <a:solidFill>
            <a:srgbClr val="F8F8F8"/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5" name="Isosceles Triangle 24"/>
          <p:cNvSpPr/>
          <p:nvPr/>
        </p:nvSpPr>
        <p:spPr bwMode="auto">
          <a:xfrm rot="20079549" flipH="1" flipV="1">
            <a:off x="4141724" y="2818619"/>
            <a:ext cx="400973" cy="215959"/>
          </a:xfrm>
          <a:prstGeom prst="triangle">
            <a:avLst/>
          </a:prstGeom>
          <a:solidFill>
            <a:srgbClr val="F8F8F8"/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6" name="Isosceles Triangle 25"/>
          <p:cNvSpPr/>
          <p:nvPr/>
        </p:nvSpPr>
        <p:spPr bwMode="auto">
          <a:xfrm rot="20079549" flipH="1" flipV="1">
            <a:off x="4598924" y="2666219"/>
            <a:ext cx="400973" cy="215959"/>
          </a:xfrm>
          <a:prstGeom prst="triangle">
            <a:avLst/>
          </a:prstGeom>
          <a:solidFill>
            <a:srgbClr val="F8F8F8"/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8" name="Isosceles Triangle 27"/>
          <p:cNvSpPr/>
          <p:nvPr/>
        </p:nvSpPr>
        <p:spPr bwMode="auto">
          <a:xfrm rot="11587721" flipH="1" flipV="1">
            <a:off x="4489373" y="2963347"/>
            <a:ext cx="310588" cy="244694"/>
          </a:xfrm>
          <a:prstGeom prst="triangle">
            <a:avLst/>
          </a:prstGeom>
          <a:solidFill>
            <a:srgbClr val="F8F8F8"/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0" name="Isosceles Triangle 29"/>
          <p:cNvSpPr/>
          <p:nvPr/>
        </p:nvSpPr>
        <p:spPr bwMode="auto">
          <a:xfrm rot="11587721" flipH="1" flipV="1">
            <a:off x="4976731" y="3080076"/>
            <a:ext cx="310588" cy="244694"/>
          </a:xfrm>
          <a:prstGeom prst="triangle">
            <a:avLst/>
          </a:prstGeom>
          <a:solidFill>
            <a:srgbClr val="F8F8F8"/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609600" y="1828800"/>
            <a:ext cx="1547091" cy="2133600"/>
            <a:chOff x="609600" y="1828800"/>
            <a:chExt cx="1547091" cy="2133600"/>
          </a:xfrm>
        </p:grpSpPr>
        <p:cxnSp>
          <p:nvCxnSpPr>
            <p:cNvPr id="6" name="Straight Connector 5"/>
            <p:cNvCxnSpPr/>
            <p:nvPr/>
          </p:nvCxnSpPr>
          <p:spPr bwMode="auto">
            <a:xfrm flipH="1">
              <a:off x="609600" y="1828800"/>
              <a:ext cx="1524000" cy="121920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609600" y="3048000"/>
              <a:ext cx="1447800" cy="91440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" name="Isosceles Triangle 19"/>
            <p:cNvSpPr/>
            <p:nvPr/>
          </p:nvSpPr>
          <p:spPr bwMode="auto">
            <a:xfrm>
              <a:off x="609600" y="2879436"/>
              <a:ext cx="457200" cy="152400"/>
            </a:xfrm>
            <a:prstGeom prst="triangle">
              <a:avLst/>
            </a:prstGeom>
            <a:solidFill>
              <a:srgbClr val="F8F8F8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1" name="Isosceles Triangle 20"/>
            <p:cNvSpPr/>
            <p:nvPr/>
          </p:nvSpPr>
          <p:spPr bwMode="auto">
            <a:xfrm>
              <a:off x="914400" y="2667000"/>
              <a:ext cx="457200" cy="152400"/>
            </a:xfrm>
            <a:prstGeom prst="triangle">
              <a:avLst/>
            </a:prstGeom>
            <a:solidFill>
              <a:srgbClr val="F8F8F8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2" name="Isosceles Triangle 21"/>
            <p:cNvSpPr/>
            <p:nvPr/>
          </p:nvSpPr>
          <p:spPr bwMode="auto">
            <a:xfrm>
              <a:off x="1295400" y="2362200"/>
              <a:ext cx="457200" cy="152400"/>
            </a:xfrm>
            <a:prstGeom prst="triangle">
              <a:avLst/>
            </a:prstGeom>
            <a:solidFill>
              <a:srgbClr val="F8F8F8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3" name="Isosceles Triangle 22"/>
            <p:cNvSpPr/>
            <p:nvPr/>
          </p:nvSpPr>
          <p:spPr bwMode="auto">
            <a:xfrm>
              <a:off x="1699491" y="2027382"/>
              <a:ext cx="457200" cy="152400"/>
            </a:xfrm>
            <a:prstGeom prst="triangle">
              <a:avLst/>
            </a:prstGeom>
            <a:solidFill>
              <a:srgbClr val="F8F8F8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31" name="Isosceles Triangle 30"/>
            <p:cNvSpPr/>
            <p:nvPr/>
          </p:nvSpPr>
          <p:spPr bwMode="auto">
            <a:xfrm rot="10800000">
              <a:off x="1624523" y="3657600"/>
              <a:ext cx="532167" cy="213122"/>
            </a:xfrm>
            <a:prstGeom prst="triangle">
              <a:avLst/>
            </a:prstGeom>
            <a:solidFill>
              <a:srgbClr val="F8F8F8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32" name="Isosceles Triangle 31"/>
            <p:cNvSpPr/>
            <p:nvPr/>
          </p:nvSpPr>
          <p:spPr bwMode="auto">
            <a:xfrm rot="10800000">
              <a:off x="1043709" y="3313545"/>
              <a:ext cx="533400" cy="152400"/>
            </a:xfrm>
            <a:prstGeom prst="triangle">
              <a:avLst/>
            </a:prstGeom>
            <a:solidFill>
              <a:srgbClr val="F8F8F8"/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37" name="Isosceles Triangle 36"/>
          <p:cNvSpPr/>
          <p:nvPr/>
        </p:nvSpPr>
        <p:spPr bwMode="auto">
          <a:xfrm rot="1334063">
            <a:off x="4354576" y="5959611"/>
            <a:ext cx="534279" cy="238692"/>
          </a:xfrm>
          <a:prstGeom prst="triangle">
            <a:avLst/>
          </a:prstGeom>
          <a:solidFill>
            <a:srgbClr val="F8F8F8"/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8" name="Isosceles Triangle 37"/>
          <p:cNvSpPr/>
          <p:nvPr/>
        </p:nvSpPr>
        <p:spPr bwMode="auto">
          <a:xfrm rot="1334063">
            <a:off x="3759097" y="5731010"/>
            <a:ext cx="534279" cy="238692"/>
          </a:xfrm>
          <a:prstGeom prst="triangle">
            <a:avLst/>
          </a:prstGeom>
          <a:solidFill>
            <a:srgbClr val="F8F8F8"/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9" name="Isosceles Triangle 38"/>
          <p:cNvSpPr/>
          <p:nvPr/>
        </p:nvSpPr>
        <p:spPr bwMode="auto">
          <a:xfrm rot="1334063">
            <a:off x="3225697" y="5502410"/>
            <a:ext cx="534279" cy="238692"/>
          </a:xfrm>
          <a:prstGeom prst="triangle">
            <a:avLst/>
          </a:prstGeom>
          <a:solidFill>
            <a:srgbClr val="F8F8F8"/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41" name="Isosceles Triangle 40"/>
          <p:cNvSpPr/>
          <p:nvPr/>
        </p:nvSpPr>
        <p:spPr bwMode="auto">
          <a:xfrm rot="6299265">
            <a:off x="3187312" y="4013011"/>
            <a:ext cx="574794" cy="203575"/>
          </a:xfrm>
          <a:prstGeom prst="triangle">
            <a:avLst/>
          </a:prstGeom>
          <a:solidFill>
            <a:srgbClr val="F8F8F8"/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42" name="Isosceles Triangle 41"/>
          <p:cNvSpPr/>
          <p:nvPr/>
        </p:nvSpPr>
        <p:spPr bwMode="auto">
          <a:xfrm rot="6299265">
            <a:off x="3009453" y="4699668"/>
            <a:ext cx="574794" cy="203575"/>
          </a:xfrm>
          <a:prstGeom prst="triangle">
            <a:avLst/>
          </a:prstGeom>
          <a:solidFill>
            <a:srgbClr val="F8F8F8"/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43" name="Isosceles Triangle 42"/>
          <p:cNvSpPr/>
          <p:nvPr/>
        </p:nvSpPr>
        <p:spPr bwMode="auto">
          <a:xfrm rot="6299265">
            <a:off x="2857053" y="5156868"/>
            <a:ext cx="574794" cy="203575"/>
          </a:xfrm>
          <a:prstGeom prst="triangle">
            <a:avLst/>
          </a:prstGeom>
          <a:solidFill>
            <a:srgbClr val="F8F8F8"/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7200" y="3886200"/>
            <a:ext cx="381000" cy="5847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724400" y="3505200"/>
            <a:ext cx="381000" cy="5847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895600" y="5867400"/>
            <a:ext cx="381000" cy="5847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47" name="Straight Connector 46"/>
          <p:cNvCxnSpPr/>
          <p:nvPr/>
        </p:nvCxnSpPr>
        <p:spPr bwMode="auto">
          <a:xfrm flipH="1">
            <a:off x="1981200" y="1905000"/>
            <a:ext cx="143164" cy="2068945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" name="Straight Connector 50"/>
          <p:cNvCxnSpPr/>
          <p:nvPr/>
        </p:nvCxnSpPr>
        <p:spPr bwMode="auto">
          <a:xfrm>
            <a:off x="5486400" y="2438400"/>
            <a:ext cx="76200" cy="10668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" name="Straight Connector 53"/>
          <p:cNvCxnSpPr>
            <a:stCxn id="41" idx="2"/>
            <a:endCxn id="37" idx="4"/>
          </p:cNvCxnSpPr>
          <p:nvPr/>
        </p:nvCxnSpPr>
        <p:spPr bwMode="auto">
          <a:xfrm>
            <a:off x="3450709" y="3810855"/>
            <a:ext cx="1373122" cy="247965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7289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side of the triangle is the longest?</a:t>
            </a:r>
          </a:p>
        </p:txBody>
      </p:sp>
      <p:pic>
        <p:nvPicPr>
          <p:cNvPr id="4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38400"/>
            <a:ext cx="579197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0" y="5715000"/>
            <a:ext cx="7821612" cy="457200"/>
            <a:chOff x="144" y="2354"/>
            <a:chExt cx="4927" cy="288"/>
          </a:xfrm>
        </p:grpSpPr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44" y="2354"/>
              <a:ext cx="49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latin typeface="Verdana" charset="0"/>
                  <a:ea typeface="ＭＳ Ｐゴシック" charset="0"/>
                </a:rPr>
                <a:t>The largest angle is </a:t>
              </a:r>
              <a:r>
                <a:rPr lang="en-US" sz="2400" dirty="0">
                  <a:solidFill>
                    <a:srgbClr val="000000"/>
                  </a:solidFill>
                  <a:latin typeface="Verdana" charset="0"/>
                  <a:ea typeface="ＭＳ Ｐゴシック" charset="0"/>
                  <a:sym typeface="Symbol" charset="0"/>
                </a:rPr>
                <a:t></a:t>
              </a:r>
              <a:r>
                <a:rPr lang="en-US" sz="2400" i="1" dirty="0">
                  <a:solidFill>
                    <a:srgbClr val="000000"/>
                  </a:solidFill>
                  <a:latin typeface="Verdana" charset="0"/>
                  <a:ea typeface="ＭＳ Ｐゴシック" charset="0"/>
                  <a:sym typeface="Symbol" charset="0"/>
                </a:rPr>
                <a:t>F</a:t>
              </a:r>
              <a:r>
                <a:rPr lang="en-US" sz="2400" dirty="0">
                  <a:solidFill>
                    <a:srgbClr val="000000"/>
                  </a:solidFill>
                  <a:latin typeface="Verdana" charset="0"/>
                  <a:ea typeface="ＭＳ Ｐゴシック" charset="0"/>
                </a:rPr>
                <a:t>, so the longest side is     .</a:t>
              </a:r>
            </a:p>
          </p:txBody>
        </p:sp>
        <p:pic>
          <p:nvPicPr>
            <p:cNvPr id="11" name="Picture 22" descr="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0" y="2373"/>
              <a:ext cx="294" cy="22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8225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stick will have the largest alligator mouth?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352800" y="2209800"/>
            <a:ext cx="381000" cy="5847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172200" y="5791200"/>
            <a:ext cx="381000" cy="5847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10400" y="3124200"/>
            <a:ext cx="381000" cy="5847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895600" y="2057400"/>
            <a:ext cx="609600" cy="19812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1143000" y="4038600"/>
            <a:ext cx="2438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1143000" y="2057400"/>
            <a:ext cx="1752600" cy="19812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1" name="Straight Connector 90"/>
          <p:cNvCxnSpPr/>
          <p:nvPr/>
        </p:nvCxnSpPr>
        <p:spPr bwMode="auto">
          <a:xfrm>
            <a:off x="6477000" y="2895600"/>
            <a:ext cx="381000" cy="1295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2" name="Straight Connector 91"/>
          <p:cNvCxnSpPr/>
          <p:nvPr/>
        </p:nvCxnSpPr>
        <p:spPr bwMode="auto">
          <a:xfrm flipH="1">
            <a:off x="4495800" y="4191000"/>
            <a:ext cx="2438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3" name="Straight Connector 92"/>
          <p:cNvCxnSpPr/>
          <p:nvPr/>
        </p:nvCxnSpPr>
        <p:spPr bwMode="auto">
          <a:xfrm flipV="1">
            <a:off x="4495800" y="2895600"/>
            <a:ext cx="1981200" cy="1295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>
            <a:off x="5638800" y="5791200"/>
            <a:ext cx="228600" cy="609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99663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 flipH="1">
            <a:off x="3505200" y="6400800"/>
            <a:ext cx="2438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6" name="Straight Connector 95"/>
          <p:cNvCxnSpPr/>
          <p:nvPr/>
        </p:nvCxnSpPr>
        <p:spPr bwMode="auto">
          <a:xfrm flipV="1">
            <a:off x="3505200" y="5791200"/>
            <a:ext cx="2133600" cy="609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9971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5-09-20 at 12.39.56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02"/>
          <a:stretch/>
        </p:blipFill>
        <p:spPr>
          <a:xfrm>
            <a:off x="20782" y="762000"/>
            <a:ext cx="4946231" cy="2082801"/>
          </a:xfrm>
          <a:prstGeom prst="rect">
            <a:avLst/>
          </a:prstGeom>
        </p:spPr>
      </p:pic>
      <p:pic>
        <p:nvPicPr>
          <p:cNvPr id="4" name="Picture 3" descr="Screen Shot 2015-09-20 at 12.39.5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190999"/>
            <a:ext cx="4724400" cy="2329841"/>
          </a:xfrm>
          <a:prstGeom prst="rect">
            <a:avLst/>
          </a:prstGeom>
        </p:spPr>
      </p:pic>
      <p:pic>
        <p:nvPicPr>
          <p:cNvPr id="6" name="Picture 5" descr="Screen Shot 2015-09-20 at 12.48.4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295400"/>
            <a:ext cx="1758753" cy="1055252"/>
          </a:xfrm>
          <a:prstGeom prst="rect">
            <a:avLst/>
          </a:prstGeom>
        </p:spPr>
      </p:pic>
      <p:pic>
        <p:nvPicPr>
          <p:cNvPr id="7" name="Picture 6" descr="Screen Shot 2015-09-20 at 12.48.4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800600"/>
            <a:ext cx="227012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573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angle of the triangle is the largest?</a:t>
            </a:r>
          </a:p>
        </p:txBody>
      </p:sp>
      <p:pic>
        <p:nvPicPr>
          <p:cNvPr id="3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81200"/>
            <a:ext cx="5550243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309" y="5486400"/>
            <a:ext cx="7859713" cy="457200"/>
            <a:chOff x="192" y="2354"/>
            <a:chExt cx="4951" cy="288"/>
          </a:xfrm>
        </p:grpSpPr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192" y="2354"/>
              <a:ext cx="49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latin typeface="Verdana" charset="0"/>
                  <a:ea typeface="ＭＳ Ｐゴシック" charset="0"/>
                </a:rPr>
                <a:t>The longest side is     , so the largest angle is </a:t>
              </a:r>
              <a:r>
                <a:rPr lang="en-US" sz="2400" dirty="0">
                  <a:solidFill>
                    <a:srgbClr val="000000"/>
                  </a:solidFill>
                  <a:latin typeface="Verdana" charset="0"/>
                  <a:ea typeface="ＭＳ Ｐゴシック" charset="0"/>
                  <a:sym typeface="Symbol" charset="0"/>
                </a:rPr>
                <a:t></a:t>
              </a:r>
              <a:r>
                <a:rPr lang="en-US" sz="2400" i="1" dirty="0">
                  <a:solidFill>
                    <a:srgbClr val="000000"/>
                  </a:solidFill>
                  <a:latin typeface="Verdana" charset="0"/>
                  <a:ea typeface="ＭＳ Ｐゴシック" charset="0"/>
                  <a:sym typeface="Symbol" charset="0"/>
                </a:rPr>
                <a:t>C</a:t>
              </a:r>
              <a:r>
                <a:rPr lang="en-US" sz="2400" dirty="0">
                  <a:solidFill>
                    <a:srgbClr val="000000"/>
                  </a:solidFill>
                  <a:latin typeface="Verdana" charset="0"/>
                  <a:ea typeface="ＭＳ Ｐゴシック" charset="0"/>
                </a:rPr>
                <a:t>.</a:t>
              </a:r>
            </a:p>
          </p:txBody>
        </p:sp>
        <p:pic>
          <p:nvPicPr>
            <p:cNvPr id="6" name="Picture 22" descr="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9" y="2370"/>
              <a:ext cx="294" cy="22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311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 and Angle Relationships in Triangles</a:t>
            </a:r>
          </a:p>
        </p:txBody>
      </p:sp>
      <p:pic>
        <p:nvPicPr>
          <p:cNvPr id="6" name="Picture 5" descr="Screen Shot 2015-09-20 at 12.34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7400"/>
            <a:ext cx="8077200" cy="2520545"/>
          </a:xfrm>
          <a:prstGeom prst="rect">
            <a:avLst/>
          </a:prstGeom>
        </p:spPr>
      </p:pic>
      <p:pic>
        <p:nvPicPr>
          <p:cNvPr id="7" name="Picture 6" descr="Screen Shot 2015-09-20 at 1.36.3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4" y="5081760"/>
            <a:ext cx="8061036" cy="12428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53000" y="4572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800000"/>
                </a:solidFill>
              </a:rPr>
              <a:t>pg. 1116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10200" y="16002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800000"/>
                </a:solidFill>
              </a:rPr>
              <a:t>pg. 1115</a:t>
            </a:r>
          </a:p>
        </p:txBody>
      </p:sp>
    </p:spTree>
    <p:extLst>
      <p:ext uri="{BB962C8B-B14F-4D97-AF65-F5344CB8AC3E}">
        <p14:creationId xmlns:p14="http://schemas.microsoft.com/office/powerpoint/2010/main" val="3647615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81000" y="457200"/>
            <a:ext cx="6096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Write the angles in order from smallest to largest.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914400" y="5410200"/>
            <a:ext cx="6705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The angles from smallest to largest are </a:t>
            </a:r>
            <a:r>
              <a:rPr lang="en-US" sz="2400" dirty="0">
                <a:solidFill>
                  <a:srgbClr val="000000"/>
                </a:solidFill>
                <a:latin typeface="Verdana" charset="0"/>
                <a:ea typeface="ＭＳ Ｐゴシック" charset="0"/>
                <a:sym typeface="Symbol" charset="0"/>
              </a:rPr>
              <a:t></a:t>
            </a:r>
            <a:r>
              <a:rPr lang="en-US" sz="2400" i="1" dirty="0">
                <a:solidFill>
                  <a:srgbClr val="000000"/>
                </a:solidFill>
                <a:latin typeface="Verdana" charset="0"/>
                <a:ea typeface="ＭＳ Ｐゴシック" charset="0"/>
                <a:sym typeface="Symbol" charset="0"/>
              </a:rPr>
              <a:t>F</a:t>
            </a:r>
            <a:r>
              <a:rPr lang="en-US" sz="2400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Verdana" charset="0"/>
                <a:ea typeface="ＭＳ Ｐゴシック" charset="0"/>
                <a:sym typeface="Symbol" charset="0"/>
              </a:rPr>
              <a:t></a:t>
            </a:r>
            <a:r>
              <a:rPr lang="en-US" sz="2400" i="1" dirty="0">
                <a:solidFill>
                  <a:srgbClr val="000000"/>
                </a:solidFill>
                <a:latin typeface="Verdana" charset="0"/>
                <a:ea typeface="ＭＳ Ｐゴシック" charset="0"/>
                <a:sym typeface="Symbol" charset="0"/>
              </a:rPr>
              <a:t>H</a:t>
            </a:r>
            <a:r>
              <a:rPr lang="en-US" sz="2400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 and </a:t>
            </a:r>
            <a:r>
              <a:rPr lang="en-US" sz="2400" dirty="0">
                <a:solidFill>
                  <a:srgbClr val="000000"/>
                </a:solidFill>
                <a:latin typeface="Verdana" charset="0"/>
                <a:ea typeface="ＭＳ Ｐゴシック" charset="0"/>
                <a:sym typeface="Symbol" charset="0"/>
              </a:rPr>
              <a:t></a:t>
            </a:r>
            <a:r>
              <a:rPr lang="en-US" sz="2400" i="1" dirty="0">
                <a:solidFill>
                  <a:srgbClr val="000000"/>
                </a:solidFill>
                <a:latin typeface="Verdana" charset="0"/>
                <a:ea typeface="ＭＳ Ｐゴシック" charset="0"/>
                <a:sym typeface="Symbol" charset="0"/>
              </a:rPr>
              <a:t>G</a:t>
            </a:r>
            <a:r>
              <a:rPr lang="en-US" sz="2400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.</a:t>
            </a:r>
          </a:p>
        </p:txBody>
      </p:sp>
      <p:pic>
        <p:nvPicPr>
          <p:cNvPr id="33816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2600"/>
            <a:ext cx="4191000" cy="3044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81372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228600" y="533400"/>
            <a:ext cx="6096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Write the sides in order from shortest to longest.</a:t>
            </a:r>
          </a:p>
        </p:txBody>
      </p:sp>
      <p:pic>
        <p:nvPicPr>
          <p:cNvPr id="43023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76400"/>
            <a:ext cx="4920838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43043" name="Group 35"/>
          <p:cNvGrpSpPr>
            <a:grpSpLocks/>
          </p:cNvGrpSpPr>
          <p:nvPr/>
        </p:nvGrpSpPr>
        <p:grpSpPr bwMode="auto">
          <a:xfrm>
            <a:off x="609600" y="5562600"/>
            <a:ext cx="6249410" cy="1144309"/>
            <a:chOff x="144" y="3120"/>
            <a:chExt cx="4152" cy="437"/>
          </a:xfrm>
        </p:grpSpPr>
        <p:sp>
          <p:nvSpPr>
            <p:cNvPr id="43033" name="Rectangle 25"/>
            <p:cNvSpPr>
              <a:spLocks noChangeArrowheads="1"/>
            </p:cNvSpPr>
            <p:nvPr/>
          </p:nvSpPr>
          <p:spPr bwMode="auto">
            <a:xfrm>
              <a:off x="144" y="3120"/>
              <a:ext cx="41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latin typeface="Verdana" charset="0"/>
                  <a:ea typeface="ＭＳ Ｐゴシック" charset="0"/>
                </a:rPr>
                <a:t>The sides from shortest to longest are     </a:t>
              </a:r>
            </a:p>
          </p:txBody>
        </p:sp>
        <p:pic>
          <p:nvPicPr>
            <p:cNvPr id="43042" name="Picture 34" descr="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3324"/>
              <a:ext cx="1772" cy="23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984137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Turn!</a:t>
            </a:r>
            <a:br>
              <a:rPr lang="en-US" dirty="0"/>
            </a:br>
            <a:r>
              <a:rPr lang="en-US" dirty="0"/>
              <a:t>pg. 1116 (11, 12)</a:t>
            </a:r>
            <a:br>
              <a:rPr lang="en-US" dirty="0"/>
            </a:br>
            <a:r>
              <a:rPr lang="en-US" dirty="0"/>
              <a:t>pg. 1117 (13, 14)</a:t>
            </a:r>
          </a:p>
        </p:txBody>
      </p:sp>
      <p:pic>
        <p:nvPicPr>
          <p:cNvPr id="5" name="Picture 4" descr="Screen Shot 2015-09-20 at 1.49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3600"/>
            <a:ext cx="5143500" cy="3048000"/>
          </a:xfrm>
          <a:prstGeom prst="rect">
            <a:avLst/>
          </a:prstGeom>
        </p:spPr>
      </p:pic>
      <p:pic>
        <p:nvPicPr>
          <p:cNvPr id="6" name="Picture 5" descr="Screen Shot 2015-09-20 at 1.49.2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657600"/>
            <a:ext cx="4737100" cy="298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01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9-20 at 1.49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4373"/>
            <a:ext cx="5283200" cy="3225800"/>
          </a:xfrm>
          <a:prstGeom prst="rect">
            <a:avLst/>
          </a:prstGeom>
        </p:spPr>
      </p:pic>
      <p:pic>
        <p:nvPicPr>
          <p:cNvPr id="5" name="Picture 4" descr="Screen Shot 2015-09-20 at 1.49.2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352800"/>
            <a:ext cx="4495800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2438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1146536"/>
            <a:ext cx="7924800" cy="337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en-US" sz="2400" dirty="0">
                <a:latin typeface="Verdana" pitchFamily="34" charset="0"/>
                <a:ea typeface="+mn-ea"/>
              </a:rPr>
              <a:t>Write the angles in order</a:t>
            </a:r>
          </a:p>
          <a:p>
            <a:pPr marL="457200" indent="-457200">
              <a:defRPr/>
            </a:pPr>
            <a:r>
              <a:rPr lang="en-US" sz="2400" dirty="0">
                <a:latin typeface="Verdana" pitchFamily="34" charset="0"/>
                <a:ea typeface="+mn-ea"/>
              </a:rPr>
              <a:t>     from smallest to largest.</a:t>
            </a:r>
          </a:p>
          <a:p>
            <a:pPr marL="403225" indent="-403225">
              <a:defRPr/>
            </a:pPr>
            <a:endParaRPr lang="en-US" sz="2400" dirty="0">
              <a:latin typeface="Verdana" pitchFamily="34" charset="0"/>
              <a:ea typeface="+mn-ea"/>
            </a:endParaRPr>
          </a:p>
          <a:p>
            <a:pPr marL="403225" indent="-403225">
              <a:defRPr/>
            </a:pPr>
            <a:r>
              <a:rPr lang="en-US" sz="2400" b="1" dirty="0">
                <a:latin typeface="Verdana" pitchFamily="34" charset="0"/>
                <a:ea typeface="+mn-ea"/>
              </a:rPr>
              <a:t>2.</a:t>
            </a:r>
            <a:r>
              <a:rPr lang="en-US" sz="2400" dirty="0">
                <a:latin typeface="Verdana" pitchFamily="34" charset="0"/>
                <a:ea typeface="+mn-ea"/>
              </a:rPr>
              <a:t> Write the sides in order from </a:t>
            </a:r>
          </a:p>
          <a:p>
            <a:pPr marL="403225" indent="-403225">
              <a:defRPr/>
            </a:pPr>
            <a:r>
              <a:rPr lang="en-US" sz="2400" dirty="0">
                <a:latin typeface="Verdana" pitchFamily="34" charset="0"/>
                <a:ea typeface="+mn-ea"/>
              </a:rPr>
              <a:t>	shortest to longest.</a:t>
            </a:r>
          </a:p>
          <a:p>
            <a:pPr marL="403225" indent="-403225">
              <a:defRPr/>
            </a:pPr>
            <a:endParaRPr lang="en-US" sz="2400" dirty="0">
              <a:latin typeface="Verdana" pitchFamily="34" charset="0"/>
              <a:ea typeface="+mn-ea"/>
            </a:endParaRPr>
          </a:p>
          <a:p>
            <a:pPr marL="403225" indent="-403225">
              <a:defRPr/>
            </a:pPr>
            <a:endParaRPr lang="en-US" sz="2400" dirty="0">
              <a:latin typeface="Verdana" pitchFamily="34" charset="0"/>
              <a:ea typeface="+mn-ea"/>
            </a:endParaRPr>
          </a:p>
          <a:p>
            <a:pPr marL="403225" indent="-403225" eaLnBrk="0" hangingPunct="0">
              <a:lnSpc>
                <a:spcPct val="125000"/>
              </a:lnSpc>
              <a:spcBef>
                <a:spcPct val="50000"/>
              </a:spcBef>
              <a:defRPr/>
            </a:pPr>
            <a:endParaRPr lang="en-US" dirty="0">
              <a:latin typeface="Verdana" pitchFamily="34" charset="0"/>
              <a:ea typeface="+mn-ea"/>
            </a:endParaRPr>
          </a:p>
          <a:p>
            <a:pPr marL="403225" indent="-403225" eaLnBrk="0" hangingPunct="0">
              <a:spcBef>
                <a:spcPct val="50000"/>
              </a:spcBef>
              <a:defRPr/>
            </a:pPr>
            <a:endParaRPr lang="en-US" sz="800" dirty="0">
              <a:latin typeface="Arial" charset="0"/>
              <a:ea typeface="+mn-ea"/>
            </a:endParaRPr>
          </a:p>
        </p:txBody>
      </p:sp>
      <p:pic>
        <p:nvPicPr>
          <p:cNvPr id="2052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33400"/>
            <a:ext cx="1905000" cy="1754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133600"/>
            <a:ext cx="2286000" cy="1894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304800" y="3455025"/>
            <a:ext cx="7543800" cy="390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403225" indent="-403225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endParaRPr lang="en-US" sz="2400" b="1" dirty="0">
              <a:latin typeface="Verdana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Verdana" charset="0"/>
              </a:rPr>
              <a:t>3.</a:t>
            </a:r>
            <a:r>
              <a:rPr lang="en-US" sz="2400" dirty="0">
                <a:latin typeface="Verdana" charset="0"/>
              </a:rPr>
              <a:t> The lengths of two sides of a triangle are 17 cm and 12 cm. Find the range of possible lengths for the third side.</a:t>
            </a:r>
          </a:p>
          <a:p>
            <a:pPr eaLnBrk="0" hangingPunct="0">
              <a:spcBef>
                <a:spcPct val="50000"/>
              </a:spcBef>
            </a:pPr>
            <a:endParaRPr lang="en-US" sz="800" b="1" dirty="0">
              <a:latin typeface="Verdana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Verdana" charset="0"/>
              </a:rPr>
              <a:t>4.</a:t>
            </a:r>
            <a:r>
              <a:rPr lang="en-US" sz="2400" dirty="0">
                <a:latin typeface="Verdana" charset="0"/>
              </a:rPr>
              <a:t> Tell whether a triangle can have sides with lengths 2.7, 3.5, and 9.8. Explain.</a:t>
            </a:r>
          </a:p>
          <a:p>
            <a:endParaRPr lang="en-US" sz="2400" dirty="0">
              <a:latin typeface="Verdana" charset="0"/>
            </a:endParaRPr>
          </a:p>
          <a:p>
            <a:endParaRPr lang="en-US" sz="2400" dirty="0">
              <a:latin typeface="Verdana" charset="0"/>
            </a:endParaRPr>
          </a:p>
          <a:p>
            <a:endParaRPr lang="en-US" sz="800" dirty="0"/>
          </a:p>
          <a:p>
            <a:pPr eaLnBrk="0" hangingPunct="0">
              <a:spcBef>
                <a:spcPct val="50000"/>
              </a:spcBef>
            </a:pP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13519633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800000"/>
                </a:solidFill>
              </a:rPr>
              <a:t>Midsegments</a:t>
            </a:r>
            <a:r>
              <a:rPr lang="en-US" dirty="0"/>
              <a:t> of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</a:t>
            </a:r>
            <a:r>
              <a:rPr lang="en-US" sz="3600" b="1" dirty="0" err="1">
                <a:solidFill>
                  <a:srgbClr val="953735"/>
                </a:solidFill>
              </a:rPr>
              <a:t>midsegment</a:t>
            </a:r>
            <a:r>
              <a:rPr lang="en-US" sz="3600" b="1" dirty="0">
                <a:solidFill>
                  <a:srgbClr val="953735"/>
                </a:solidFill>
              </a:rPr>
              <a:t> </a:t>
            </a:r>
            <a:r>
              <a:rPr lang="en-US" sz="3600" dirty="0"/>
              <a:t>of a triangle is a line segment that connects the midpoints of two sides of the triangle. Every triangle has three </a:t>
            </a:r>
            <a:r>
              <a:rPr lang="en-US" sz="3600" dirty="0" err="1"/>
              <a:t>midsegments</a:t>
            </a:r>
            <a:r>
              <a:rPr lang="en-US" sz="3600" dirty="0"/>
              <a:t>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05600" y="471877"/>
            <a:ext cx="1971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pg. 1165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712989" y="4323436"/>
            <a:ext cx="4316683" cy="2408450"/>
            <a:chOff x="2712989" y="4323436"/>
            <a:chExt cx="4316683" cy="2408450"/>
          </a:xfrm>
        </p:grpSpPr>
        <p:pic>
          <p:nvPicPr>
            <p:cNvPr id="5" name="Picture 4" descr="Screen Shot 2015-10-14 at 9.20.24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2989" y="4323436"/>
              <a:ext cx="4316683" cy="2408450"/>
            </a:xfrm>
            <a:prstGeom prst="rect">
              <a:avLst/>
            </a:prstGeom>
          </p:spPr>
        </p:pic>
        <p:cxnSp>
          <p:nvCxnSpPr>
            <p:cNvPr id="7" name="Straight Connector 6"/>
            <p:cNvCxnSpPr/>
            <p:nvPr/>
          </p:nvCxnSpPr>
          <p:spPr>
            <a:xfrm flipV="1">
              <a:off x="3392304" y="5079356"/>
              <a:ext cx="295740" cy="521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3840444" y="5840583"/>
              <a:ext cx="295740" cy="521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953522" y="4992380"/>
              <a:ext cx="147870" cy="20004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4140714" y="5092595"/>
              <a:ext cx="147870" cy="20004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5288850" y="5631840"/>
              <a:ext cx="147870" cy="20004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5458646" y="5766845"/>
              <a:ext cx="147870" cy="20004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688576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 a Triangle with a </a:t>
            </a:r>
            <a:r>
              <a:rPr lang="en-US" dirty="0" err="1"/>
              <a:t>Midsegment</a:t>
            </a:r>
            <a:r>
              <a:rPr lang="en-US" dirty="0"/>
              <a:t>!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666297" y="2209800"/>
            <a:ext cx="5785135" cy="3556523"/>
            <a:chOff x="2712989" y="4323436"/>
            <a:chExt cx="4316683" cy="2408450"/>
          </a:xfrm>
        </p:grpSpPr>
        <p:pic>
          <p:nvPicPr>
            <p:cNvPr id="17" name="Picture 16" descr="Screen Shot 2015-10-14 at 9.20.24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2989" y="4323436"/>
              <a:ext cx="4316683" cy="2408450"/>
            </a:xfrm>
            <a:prstGeom prst="rect">
              <a:avLst/>
            </a:prstGeom>
          </p:spPr>
        </p:pic>
        <p:cxnSp>
          <p:nvCxnSpPr>
            <p:cNvPr id="18" name="Straight Connector 17"/>
            <p:cNvCxnSpPr/>
            <p:nvPr/>
          </p:nvCxnSpPr>
          <p:spPr>
            <a:xfrm flipV="1">
              <a:off x="3392304" y="5079356"/>
              <a:ext cx="295740" cy="521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3801502" y="5840583"/>
              <a:ext cx="295740" cy="521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3953522" y="4992380"/>
              <a:ext cx="147870" cy="20004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140714" y="5092595"/>
              <a:ext cx="147870" cy="20004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5288850" y="5631840"/>
              <a:ext cx="147870" cy="20004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5458646" y="5766845"/>
              <a:ext cx="147870" cy="20004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533400" y="5619497"/>
            <a:ext cx="80509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Find </a:t>
            </a:r>
            <a:r>
              <a:rPr lang="en-US" sz="2800" i="1" dirty="0"/>
              <a:t>DE</a:t>
            </a:r>
            <a:r>
              <a:rPr lang="en-US" sz="2800" dirty="0"/>
              <a:t> and </a:t>
            </a:r>
            <a:r>
              <a:rPr lang="en-US" sz="2800" i="1" dirty="0"/>
              <a:t>BC </a:t>
            </a:r>
            <a:r>
              <a:rPr lang="en-US" sz="2800" dirty="0"/>
              <a:t>. How do they compare?</a:t>
            </a:r>
          </a:p>
          <a:p>
            <a:r>
              <a:rPr lang="en-US" sz="2800" dirty="0"/>
              <a:t>What else do you notice about DE and BC?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5046555" y="6149178"/>
            <a:ext cx="45279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252803" y="6149179"/>
            <a:ext cx="45279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7924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 </a:t>
            </a:r>
            <a:r>
              <a:rPr lang="en-US" dirty="0" err="1"/>
              <a:t>Midsegment</a:t>
            </a:r>
            <a:r>
              <a:rPr lang="en-US" dirty="0"/>
              <a:t>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93964" y="2362200"/>
            <a:ext cx="8229600" cy="48768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4000" dirty="0"/>
              <a:t>The segment joining the midpoints of two sides of a triangle is </a:t>
            </a:r>
            <a:r>
              <a:rPr lang="en-US" sz="4000" dirty="0">
                <a:solidFill>
                  <a:srgbClr val="3366FF"/>
                </a:solidFill>
              </a:rPr>
              <a:t>parallel to the third side</a:t>
            </a:r>
            <a:r>
              <a:rPr lang="en-US" sz="4000" dirty="0"/>
              <a:t>, and </a:t>
            </a:r>
            <a:r>
              <a:rPr lang="en-US" sz="4000" dirty="0">
                <a:solidFill>
                  <a:srgbClr val="008000"/>
                </a:solidFill>
              </a:rPr>
              <a:t>its length is half the length of that side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74751" y="1532401"/>
            <a:ext cx="1971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pg. 1168</a:t>
            </a:r>
          </a:p>
        </p:txBody>
      </p:sp>
    </p:spTree>
    <p:extLst>
      <p:ext uri="{BB962C8B-B14F-4D97-AF65-F5344CB8AC3E}">
        <p14:creationId xmlns:p14="http://schemas.microsoft.com/office/powerpoint/2010/main" val="2659292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63929"/>
            <a:ext cx="3962400" cy="672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6334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5245569" y="579811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Verdana" charset="0"/>
              </a:rPr>
              <a:t>16</a:t>
            </a:r>
            <a:endParaRPr lang="en-US" sz="2400">
              <a:solidFill>
                <a:srgbClr val="FF0000"/>
              </a:solidFill>
            </a:endParaRPr>
          </a:p>
        </p:txBody>
      </p:sp>
      <p:pic>
        <p:nvPicPr>
          <p:cNvPr id="14342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665" y="2553546"/>
            <a:ext cx="6287077" cy="2664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626181" y="980125"/>
            <a:ext cx="7282038" cy="612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25000"/>
              </a:lnSpc>
              <a:spcBef>
                <a:spcPct val="50000"/>
              </a:spcBef>
            </a:pPr>
            <a:r>
              <a:rPr lang="en-US" sz="2800" dirty="0">
                <a:latin typeface="Verdana" charset="0"/>
              </a:rPr>
              <a:t>Find the value of n.</a:t>
            </a:r>
          </a:p>
        </p:txBody>
      </p:sp>
    </p:spTree>
    <p:extLst>
      <p:ext uri="{BB962C8B-B14F-4D97-AF65-F5344CB8AC3E}">
        <p14:creationId xmlns:p14="http://schemas.microsoft.com/office/powerpoint/2010/main" val="10520991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7-03-01 at 11.08.4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15"/>
          <a:stretch/>
        </p:blipFill>
        <p:spPr>
          <a:xfrm>
            <a:off x="4187676" y="3465320"/>
            <a:ext cx="4956324" cy="3534081"/>
          </a:xfrm>
          <a:prstGeom prst="rect">
            <a:avLst/>
          </a:prstGeom>
        </p:spPr>
      </p:pic>
      <p:pic>
        <p:nvPicPr>
          <p:cNvPr id="3" name="Picture 2" descr="Screen Shot 2017-03-01 at 11.08.4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3635" r="54818" b="75378"/>
          <a:stretch/>
        </p:blipFill>
        <p:spPr>
          <a:xfrm>
            <a:off x="557180" y="863601"/>
            <a:ext cx="7300525" cy="879822"/>
          </a:xfrm>
          <a:prstGeom prst="rect">
            <a:avLst/>
          </a:prstGeom>
        </p:spPr>
      </p:pic>
      <p:pic>
        <p:nvPicPr>
          <p:cNvPr id="4" name="Picture 3" descr="Screen Shot 2017-03-01 at 11.08.4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2" t="26456" r="54818" b="32470"/>
          <a:stretch/>
        </p:blipFill>
        <p:spPr>
          <a:xfrm>
            <a:off x="557180" y="1743423"/>
            <a:ext cx="6395508" cy="17218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06336" y="1743423"/>
            <a:ext cx="970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06336" y="2623245"/>
            <a:ext cx="970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71488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7-03-01 at 11.10.46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20" r="8311"/>
          <a:stretch/>
        </p:blipFill>
        <p:spPr>
          <a:xfrm>
            <a:off x="2339465" y="2544044"/>
            <a:ext cx="4533126" cy="4152929"/>
          </a:xfrm>
          <a:prstGeom prst="rect">
            <a:avLst/>
          </a:prstGeom>
        </p:spPr>
      </p:pic>
      <p:pic>
        <p:nvPicPr>
          <p:cNvPr id="3" name="Picture 2" descr="Screen Shot 2017-03-01 at 11.10.51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397"/>
          <a:stretch/>
        </p:blipFill>
        <p:spPr>
          <a:xfrm>
            <a:off x="281652" y="717937"/>
            <a:ext cx="5433785" cy="11249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15437" y="2334241"/>
            <a:ext cx="17547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3208" y="674763"/>
            <a:ext cx="970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22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98543" y="1179602"/>
            <a:ext cx="970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55°</a:t>
            </a:r>
          </a:p>
        </p:txBody>
      </p:sp>
    </p:spTree>
    <p:extLst>
      <p:ext uri="{BB962C8B-B14F-4D97-AF65-F5344CB8AC3E}">
        <p14:creationId xmlns:p14="http://schemas.microsoft.com/office/powerpoint/2010/main" val="355852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200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457200"/>
            <a:ext cx="3581400" cy="589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053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9-20 at 12.40.1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9" y="304800"/>
            <a:ext cx="8018585" cy="1600200"/>
          </a:xfrm>
          <a:prstGeom prst="rect">
            <a:avLst/>
          </a:prstGeom>
        </p:spPr>
      </p:pic>
      <p:pic>
        <p:nvPicPr>
          <p:cNvPr id="6" name="Picture 5" descr="Screen Shot 2015-09-20 at 12.40.1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71800"/>
            <a:ext cx="8127298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772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9-20 at 12.47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-1"/>
            <a:ext cx="7620000" cy="4483971"/>
          </a:xfrm>
          <a:prstGeom prst="rect">
            <a:avLst/>
          </a:prstGeom>
        </p:spPr>
      </p:pic>
      <p:pic>
        <p:nvPicPr>
          <p:cNvPr id="5" name="Picture 4" descr="Screen Shot 2015-09-20 at 12.47.2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33899"/>
            <a:ext cx="7772400" cy="2427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680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Explore Triangle Inequalities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</p:spTree>
    <p:extLst>
      <p:ext uri="{BB962C8B-B14F-4D97-AF65-F5344CB8AC3E}">
        <p14:creationId xmlns:p14="http://schemas.microsoft.com/office/powerpoint/2010/main" val="1470639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Work on activity with your table group!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550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Way to Think about it…</a:t>
            </a:r>
          </a:p>
        </p:txBody>
      </p:sp>
      <p:pic>
        <p:nvPicPr>
          <p:cNvPr id="4" name="Picture 3" descr="Screen Shot 2015-09-20 at 12.32.0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4608"/>
            <a:ext cx="3622128" cy="2740055"/>
          </a:xfrm>
          <a:prstGeom prst="rect">
            <a:avLst/>
          </a:prstGeom>
        </p:spPr>
      </p:pic>
      <p:pic>
        <p:nvPicPr>
          <p:cNvPr id="5" name="Picture 4" descr="Screen Shot 2015-09-20 at 12.32.1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447800"/>
            <a:ext cx="3893580" cy="2658612"/>
          </a:xfrm>
          <a:prstGeom prst="rect">
            <a:avLst/>
          </a:prstGeom>
        </p:spPr>
      </p:pic>
      <p:pic>
        <p:nvPicPr>
          <p:cNvPr id="7" name="Picture 6" descr="Screen Shot 2015-09-20 at 12.32.2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4038599"/>
            <a:ext cx="4322429" cy="2851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278383"/>
      </p:ext>
    </p:extLst>
  </p:cSld>
  <p:clrMapOvr>
    <a:masterClrMapping/>
  </p:clrMapOvr>
</p:sld>
</file>

<file path=ppt/theme/theme1.xml><?xml version="1.0" encoding="utf-8"?>
<a:theme xmlns:a="http://schemas.openxmlformats.org/drawingml/2006/main" name="TM01069064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Them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663300"/>
        </a:dk1>
        <a:lt1>
          <a:srgbClr val="FFF8E2"/>
        </a:lt1>
        <a:dk2>
          <a:srgbClr val="996600"/>
        </a:dk2>
        <a:lt2>
          <a:srgbClr val="DDDDDD"/>
        </a:lt2>
        <a:accent1>
          <a:srgbClr val="92D0A4"/>
        </a:accent1>
        <a:accent2>
          <a:srgbClr val="BDAB71"/>
        </a:accent2>
        <a:accent3>
          <a:srgbClr val="FFFBEE"/>
        </a:accent3>
        <a:accent4>
          <a:srgbClr val="562A00"/>
        </a:accent4>
        <a:accent5>
          <a:srgbClr val="C7E4CF"/>
        </a:accent5>
        <a:accent6>
          <a:srgbClr val="AB9B66"/>
        </a:accent6>
        <a:hlink>
          <a:srgbClr val="FF9999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663300"/>
        </a:dk1>
        <a:lt1>
          <a:srgbClr val="F8F8F8"/>
        </a:lt1>
        <a:dk2>
          <a:srgbClr val="3366CC"/>
        </a:dk2>
        <a:lt2>
          <a:srgbClr val="CCECFF"/>
        </a:lt2>
        <a:accent1>
          <a:srgbClr val="93C4D0"/>
        </a:accent1>
        <a:accent2>
          <a:srgbClr val="BDAB71"/>
        </a:accent2>
        <a:accent3>
          <a:srgbClr val="FBFBFB"/>
        </a:accent3>
        <a:accent4>
          <a:srgbClr val="562A00"/>
        </a:accent4>
        <a:accent5>
          <a:srgbClr val="C8DEE4"/>
        </a:accent5>
        <a:accent6>
          <a:srgbClr val="AB9B66"/>
        </a:accent6>
        <a:hlink>
          <a:srgbClr val="E6B2BE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TM01069064</Template>
  <TotalTime>145</TotalTime>
  <Words>560</Words>
  <Application>Microsoft Office PowerPoint</Application>
  <PresentationFormat>On-screen Show (4:3)</PresentationFormat>
  <Paragraphs>84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ＭＳ Ｐゴシック</vt:lpstr>
      <vt:lpstr>Arial</vt:lpstr>
      <vt:lpstr>Calibri</vt:lpstr>
      <vt:lpstr>Symbol</vt:lpstr>
      <vt:lpstr>Times New Roman</vt:lpstr>
      <vt:lpstr>Verdana</vt:lpstr>
      <vt:lpstr>Wingdings</vt:lpstr>
      <vt:lpstr>TM01069064</vt:lpstr>
      <vt:lpstr>Homework  pg. 1104-1108 (4-13, 19, 20)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Objective</vt:lpstr>
      <vt:lpstr>PowerPoint Presentation</vt:lpstr>
      <vt:lpstr>Another Way to Think about it…</vt:lpstr>
      <vt:lpstr>Triangle Inequality Theorem </vt:lpstr>
      <vt:lpstr>PowerPoint Presentation</vt:lpstr>
      <vt:lpstr>PowerPoint Presentation</vt:lpstr>
      <vt:lpstr>Your Turn. pg. 1113 (6, 7)</vt:lpstr>
      <vt:lpstr>PowerPoint Presentation</vt:lpstr>
      <vt:lpstr>PowerPoint Presentation</vt:lpstr>
      <vt:lpstr>Your Turn! pg. 1115 (9, 10)</vt:lpstr>
      <vt:lpstr>In Which Alligator’s Mouth Can I fit the largest stick?</vt:lpstr>
      <vt:lpstr>Which side of the triangle is the longest?</vt:lpstr>
      <vt:lpstr>Which stick will have the largest alligator mouth?</vt:lpstr>
      <vt:lpstr>Which angle of the triangle is the largest?</vt:lpstr>
      <vt:lpstr>Side and Angle Relationships in Triangles</vt:lpstr>
      <vt:lpstr>PowerPoint Presentation</vt:lpstr>
      <vt:lpstr>PowerPoint Presentation</vt:lpstr>
      <vt:lpstr>Your Turn! pg. 1116 (11, 12) pg. 1117 (13, 14)</vt:lpstr>
      <vt:lpstr>PowerPoint Presentation</vt:lpstr>
      <vt:lpstr>PowerPoint Presentation</vt:lpstr>
      <vt:lpstr>Midsegments of Triangles</vt:lpstr>
      <vt:lpstr>Draw a Triangle with a Midsegment!</vt:lpstr>
      <vt:lpstr>Triangle Midsegment Theorem</vt:lpstr>
      <vt:lpstr>PowerPoint Presentation</vt:lpstr>
      <vt:lpstr>PowerPoint Presentation</vt:lpstr>
      <vt:lpstr>PowerPoint Presentation</vt:lpstr>
      <vt:lpstr>Homework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subject/>
  <dc:creator>Niemiec, Alyssa</dc:creator>
  <cp:keywords/>
  <dc:description/>
  <cp:lastModifiedBy>Niemiec, Alyssa</cp:lastModifiedBy>
  <cp:revision>16</cp:revision>
  <cp:lastPrinted>1601-01-01T00:00:00Z</cp:lastPrinted>
  <dcterms:created xsi:type="dcterms:W3CDTF">1601-01-01T00:00:00Z</dcterms:created>
  <dcterms:modified xsi:type="dcterms:W3CDTF">2020-02-26T23:06:55Z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TC010690641033</vt:lpwstr>
  </property>
</Properties>
</file>