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sldIdLst>
    <p:sldId id="290" r:id="rId2"/>
    <p:sldId id="257" r:id="rId3"/>
    <p:sldId id="258" r:id="rId4"/>
    <p:sldId id="263" r:id="rId5"/>
    <p:sldId id="264" r:id="rId6"/>
    <p:sldId id="265" r:id="rId7"/>
    <p:sldId id="266" r:id="rId8"/>
    <p:sldId id="284" r:id="rId9"/>
    <p:sldId id="289" r:id="rId10"/>
    <p:sldId id="285" r:id="rId11"/>
    <p:sldId id="287" r:id="rId12"/>
    <p:sldId id="288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458" autoAdjust="0"/>
  </p:normalViewPr>
  <p:slideViewPr>
    <p:cSldViewPr snapToGrid="0">
      <p:cViewPr varScale="1">
        <p:scale>
          <a:sx n="39" d="100"/>
          <a:sy n="39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5T13:28:47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130 160 8087,'0'-8'534,"0"1"-453,0 7-42,0 0 0,0 7 0,0 3 0,0 4 0,0 5 0,0 5 0,0 5 0,0 3 0,0 4 0,0 1 1,0 3-1,0 0 0,0 0 0,0-1 0,0-1 0,0-1 430,0-3-408,0-4 0,0-5-71,0-1 1,-1-7 0,-2 3 0,-2-4-37,2-2 1,1-4 84,2-1 0,-5-7 35,0-2 0,1-8-66,4-11 0,0 1 6,0-6-26,6 0 1,-4-11 0,4-4-161,0-3 0,-2-3 76,5-3 0,-4 6 82,5-6 0,-5 6-35,4-6 18,-6 10 1,9-3 42,-7 8 0,6-1 0,-2 5 53,4 0 1,-3 5 80,0 0 1,-2 11-149,1-1 149,4 9 0,-10-6 83,7 6-199,0 0 0,-2 6 0,-2 3 38,0 1 1,-4 6 61,3-2-191,-4 4 1,-1 2 77,0-1 1,0 1-7,0-1 0,0-4-23,0-1 1,2 1-12,3 4 1,-4 1 10,4-1 0,-3 1 16,-2-1 1,5 2-8,0 4 0,1-3-4,-1 7 1,-4-6 190,4 1 0,-2 2-100,2-2 1,-3 6-45,3-6 0,-2 2-28,2-2 0,-4-3 0,4 3 0,-2-3-136,2-1 1,-3-1 144,3 1 0,-4-6-221,-1 1 0,2-2 31,3 2-96,-4 3 1,6-10 38,-7 6-608,0-5 312,0 2 363,0-6 0,0-2-937,0-2 670,0-4 0,0-7 254,0 1 0,0-1 171,0 1 0,0-1 0,0 1 0</inkml:trace>
  <inkml:trace contextRef="#ctx0" brushRef="#br0" timeOffset="324">15 420 8355,'-8'8'-1500,"1"-1"3275,7-7-1306,0 0 1,12 0-118,2 0 1,9-2-16,-4-3 0,8-1-147,2-4 1,0-3-1,5 4 1,1-4 103,-1-2 1,0 1-33,-6-1 1,1 1-831,0-1 0,-5 3 404,0 2 1,-7-3-855,-3 4 1,0 0 198,-4 0 0,1 4 330,-1-5 1,9 1-1,-3-6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5T13:28:53.6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304 88 8027,'8'-7'-169,"-2"-1"34,-6-6 263,0-1 0,7 7 1,-6 2 219,6-1-168,-7 6-51,0-6-93,0 1 150,0 4-63,-7-4-165,6 6 174,-12 0 25,5 0-66,-7 0 1,-4 2-62,0 2 1,-2 0-303,2 5 128,-4 1 150,1 4 1,-1 1 3,4-1 1,3 1-87,-4-1 0,1 1 94,5-1 1,-4 1-60,8-1 1,2-1 45,-1-3 0,5 2-6,0-2 20,2-4 0,2 1 1,2-7-16,2 0 1,5 0 0,5 0 0,2 0 29,3 0 1,4 0-24,6 0 1,-2 0-37,-3 0 0,3 5 42,-2-1-7,2 8 1,2-4-1,-7 0 2,6 5-54,-12-5 44,5 6 1,-7 7-11,-6-5 197,5 5 5,-12 0-183,6-5 115,-1 11 1,-4-9-75,3 6-26,-4-6 189,-7 9 1,-2-9 16,-7 6-170,1-7 65,0 4-55,-1 0-12,-6-5 0,4 5-144,-8-6 1,1-1-11,-5 1 0,5-6-249,0 1 1,7-7-322,-3 2 427,-2-4 0,6-2-369,-4-4 0,11 2-60,4-7 379,3 1 1,2-12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5T13:28:54.5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15 8355,'-10'-4'45,"1"-1"327,5 0 346,-2 5-354,6 0 28,0 0-216,0 6 1,5 2 55,0 7 0,1 4 29,-1 0 0,-2 9-156,7 1 1,-5 6 20,4 8 0,-6 1-28,2-1 1,2-3-245,-2 4 0,-1-4 219,-4 8 0,2-3 60,3-2 1,-4-6-405,4-3 1,-3-3 142,-2-2 0,0-7 96,0-3 33,0-3-1236,0-8 1,0-4 327,0-14 0,0-6 526,0-13 1,0-6 0,0-2 0</inkml:trace>
  <inkml:trace contextRef="#ctx0" brushRef="#br0" timeOffset="475">1 102 8355,'0'15'-535,"0"-1"1489,6-6-601,-4-1 1,6-9 40,-4-3-388,5 4 1,0-11-1,1 7 4,1 2 0,4-3 115,4 1 0,-3 0 96,3 5 0,-3 0-24,-1 0 0,-1 0-337,1 0 1,-1 0 35,0 0 1,-4 2 149,0 3-9,-1-4 1,4 12 26,-3-3 0,-4 3-70,-6 1 0,0 0 68,0 1 0,-1-1 5,-4 1 0,2 4-86,-7 0 1,0 6-122,-4-6 0,-1 5 98,1-5 0,0 2-20,-1-2 0,1-3 9,-1 4 0,1 1-11,-1-2 1,1 0 47,-1-4 0,6 1-12,-1 3 0,5-8-44,-4 4 1,5-4 167,-2 3-15,6 1 229,0-7-245,6 5 0,2-12 116,7 4 1,-5-3 10,-1-2 0,6 0-73,4 0 0,5 5-28,-5-1 0,7 1 14,-2-5 0,3 0-151,2 0 1,-5 0 49,1 0 1,-3 0-168,2 0 0,-3 0-177,-7 0 1,1 0-1262,-1 0 703,1 0 0,-1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5T13:29:03.9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73 102 6197,'0'-8'420,"0"2"0,0 4 89,0-3-295,0 3 34,0-4 0,2 6 211,3 0-191,-4 0 1,6 6-58,-7 4 0,0 0-35,0 4 0,1-1-4,4 11 0,-2 0 33,7 5 1,-7 0-137,2 0 1,1 5 33,-1-1 1,5 6-139,-5-5 0,1 3 73,-1-8 1,-4 8-172,4-8 0,-3-2 159,-2-3 1,2-6 19,2 1 0,-2-3-371,3-2-145,-4 1-786,-1-1 446,0 1 373,0-7 1,0-3 51,0-10 0,0-3-390,0-7 775,0-6 0,0-7 0,0-9 0</inkml:trace>
  <inkml:trace contextRef="#ctx0" brushRef="#br0" timeOffset="325">1 131 8355,'0'14'-2100,"0"-6"3425,0-1-911,0-7 1,1 0-1,4 0-198,5 0 1,-2 0 28,2 0 0,1 0-15,8 0 1,-1-2-58,6-3 1,-2-1-254,2-4 0,4-3-51,-4 4 1,-2-4-123,2-1 0,-6 4 12,1 0 1,2 5-178,-1-4 1,-1 4-801,-5-5 830,1 7 1,-1-5 44,1 3 282,-1 4 1,1-12 0,-1 5 0</inkml:trace>
  <inkml:trace contextRef="#ctx0" brushRef="#br0" timeOffset="635">44 478 8355,'15'8'0,"-1"-2"-8,1-6 182,-7 0 1,5 0 0,-4 0 122,4 0 0,1-1-191,1-4 1,4-1 155,0-4 0,6-3-307,-6 3 0,7-2 24,-2-3 0,1 2-14,-1 4 1,2-4-316,-7 3 1,6-3 224,-6-1 0,0 4-52,-4 0 215,-1 7-833,0-3 0,1-1 0,-1-1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5T13:29:07.2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29 145 6225,'8'0'213,"-1"0"198,-7 0 2018,0 0-2266,0 7 0,0 1-86,0 6 0,0 1 80,0-1 0,0 2-146,0 3 0,0 4 141,0 6 1,1 1-200,4 4 1,-3-2 31,3 7 1,1-7 42,-1 2 0,1-4 34,-1-1 1,-3-2-19,3-3 1,-4 2-575,-1-7 0,5-4 81,0-6 46,0 1 1,-5-3-48,0-7 0,1-7-122,4-7 1,-3-7 343,3-3 0,-4-5 228,-1-5 0,7-3 0,1-6 0</inkml:trace>
  <inkml:trace contextRef="#ctx0" brushRef="#br0" timeOffset="266">246 1 8355,'0'14'0,"0"1"-16,0-1 68,0 0 1,0 1 0,0-1 220,0 1 0,0 6-76,0 3 0,0-2-139,0 2 1,0 0-103,0 5 1,5 0 64,0 0 1,5-5-126,-6 0 0,6-6 102,-5 1 0,4 2-279,-4-1 0,0-1-47,-5-5 0,5-4-31,0 0 0,0-6 49,-5 6 81,0-7-641,0 4 815,0-7 0,0 0 0,0 0 1</inkml:trace>
  <inkml:trace contextRef="#ctx0" brushRef="#br0" timeOffset="555">29 348 8355,'-6'8'365,"4"4"-253,-11-10 349,12 5-148,-6-7 1,14 0 79,3 0-433,2 0 0,4 0 0,4 0 27,4 0 1,0-5 133,5 0 1,-8-6-103,8 1 1,-5-1-216,0 1 1,2-1-241,-7 6 0,2-6-56,-2 1 0,-3 2-942,3-2 1175,-9 7 0,3-10 0,-5 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5T13:29:10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1 145 8355,'8'0'-250,"-2"0"109,-6 0 614,0 0-311,0 7 1,0-4 148,0 6 24,0-5 3,0 9-78,0-5-106,0 6 0,0 0-86,0 1 74,0-1 1,0 1-166,0-1 1,0 1 39,0-1 0,0 6-58,0-1 0,0 0 120,0-4 0,0-1 32,0 0-271,7 1 0,-6-1 142,4 1 0,-3-6 40,-2 1 1,1-7 1,4 2 39,-3 3-32,11-6-20,-5 4 0,6-1 37,1 0 0,-6 0 13,1-5 0,0 0-33,4 0 1,1 0 3,-1 0 0,5 0 4,1 0 0,-1-2-1,-5-3 0,6 4-115,-1-4 0,0 3 99,-4 2 1,-1 0 14,0 0-83,1 0 1,-1 0-112,1 0 0,-5 0 119,-1 0 0,-1-1-4,2-4 0,-2 3-14,-3-3 25,-4 4 0,7 1-26,-3 0-2,-3 0 8,4 0 8,-6 0 3,0 0-76,0 6-9,-6-4-81,-2 4 171,-7-6 0,1 2 0,-1 3 0,6-4-30,-1 4 1,0-3 0,-4-2 0,-1 0 15,1 0 1,4 0 2,1 0 0,-1 0 4,-4 0 1,-1-5-1,1 0 1,-1 0-3,1 5 0,-1 0-1,1 0 1,4-1 1,1-4 1,-1 3 27,-4-3 1,4 4 7,0 1 0,5 0 5,-4 0 1,4 0 5,-5 0 52,7 0 1,-5 0 69,3 0 123,4 0-229,-6-7 5,7 6 1,-1-11 108,-4 8-80,3-8 0,-4 4-36,6-6 1,0 4-6,0 1 0,0-1-51,0-4 1,0-1 64,0 1 1,-2-1-138,-3 1 0,4-6 114,-4 1 0,3 0-39,2 4 0,-4-4 31,-1 0 0,-2-5-5,2 4 0,4 1 11,-4 5 1,3-1 0,2 1 1,0-1 52,0 1 1,0-1 10,0 1 1,0 4 13,0 1 0,0 4-40,0-5-58,0 7 55,0-3-424,0 6-212,0 0-64,0 6 0,-6 2 0,-2 7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5T13:29:12.4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73 8355,'0'8'-25,"0"-2"0,0-7 216,0-4 174,0 3-130,0-4 1,-2 6 253,-3 0-149,4 0-167,-6 0-57,7 0 113,0 0 1,5 6 9,0 4-196,0 3 1,-4 3-1,2 3 141,2 5 0,2-1-54,-2 1 1,-4 0-53,4 5 1,-2 0 64,2 0 1,-3 3-12,2-3 1,0 3 67,0-8-225,-2-3 1,4 0 0,-6-7-80,0 1-91,0-7 223,0-2-28,0-6 1,5-6-21,0-4 1,0-9-121,-5-5 0,0-4-13,0-1 0,5-4 131,0-1 1,-1-5-137,-4 6 0,5-6 104,0 5 9,0 1 0,0 4 0,1 1-29,2 4 1,2-2 8,4 7 1,-4 5 147,-1 4 0,1 7 42,5-2 0,-1 3 93,0 2 0,-1 7-131,-3 3 1,3 4 187,-4 5 1,4-1-85,2 6 1,-2 0-51,-4 5 0,4 0-48,-3 0 0,-2-5-11,1 0 1,-4-5-18,5 5 1,-7-6 7,2 1 0,1-3-97,-1-1 1,0-1 128,-5 1-199,6-7 98,-4-2-62,4-6 1,-6-11 21,0-3 0,5-11-139,0 1 1,2-8 123,-3-1 1,-2-3-8,3 2 1,3 9-5,1-4 0,-1 5-19,2 0 1,0 4-52,4 11 154,1-4 0,1 13 168,3 0 1,-6 6-52,6 9 1,-6 4 76,6 0 0,-3 7-93,-1-2 0,-1 3-19,1 2 0,-6 0-82,1 0 0,0-5 56,4 0 0,-4-4-245,-1 4 0,-4-7-292,5 3 1,-5-6-1704,4-4 1208,-6 3 0,6-7 96,-5 4 1,-2-10 0,4-8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6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6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4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1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6EE328-6AFF-436B-881F-213D56084544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4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72C98D-A273-4547-9B92-97D7769F71A6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3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9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5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1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0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5.xml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7E8AA-D3C6-4DA0-B3F6-506CAF2E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711" y="2815787"/>
            <a:ext cx="7772400" cy="1609344"/>
          </a:xfrm>
        </p:spPr>
        <p:txBody>
          <a:bodyPr/>
          <a:lstStyle/>
          <a:p>
            <a:r>
              <a:rPr lang="en-US" dirty="0"/>
              <a:t>Congruence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9C0D0-16B3-4151-8491-E5BE27E1F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7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Congruent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NOTATION IS IMPORTANT!</a:t>
            </a:r>
          </a:p>
          <a:p>
            <a:r>
              <a:rPr lang="en-US" sz="4800" dirty="0"/>
              <a:t>NOTATION, NOTATION, NOTATION!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5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congruency statement for shapes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262" t="27949" r="26442" b="41875"/>
          <a:stretch/>
        </p:blipFill>
        <p:spPr>
          <a:xfrm>
            <a:off x="422328" y="2282502"/>
            <a:ext cx="3855203" cy="4013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5193" y="4308532"/>
            <a:ext cx="170481" cy="278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0724" y="2696704"/>
            <a:ext cx="170481" cy="278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50592" y="2696705"/>
            <a:ext cx="170481" cy="278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9">
                <a:extLst>
                  <a:ext uri="{FF2B5EF4-FFF2-40B4-BE49-F238E27FC236}">
                    <a16:creationId xmlns:a16="http://schemas.microsoft.com/office/drawing/2014/main" id="{12178529-8A2C-F148-BFE2-5F8A34C1EC16}"/>
                  </a:ext>
                </a:extLst>
              </p14:cNvPr>
              <p14:cNvContentPartPr/>
              <p14:nvPr/>
            </p14:nvContentPartPr>
            <p14:xfrm>
              <a:off x="2536745" y="2512623"/>
              <a:ext cx="192960" cy="283680"/>
            </p14:xfrm>
          </p:contentPart>
        </mc:Choice>
        <mc:Fallback xmlns="">
          <p:pic>
            <p:nvPicPr>
              <p:cNvPr id="9" name="Ink 9">
                <a:extLst>
                  <a:ext uri="{FF2B5EF4-FFF2-40B4-BE49-F238E27FC236}">
                    <a16:creationId xmlns:a16="http://schemas.microsoft.com/office/drawing/2014/main" id="{12178529-8A2C-F148-BFE2-5F8A34C1EC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1625" y="2497503"/>
                <a:ext cx="2235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D4BB044-B5DD-5F4E-8F69-D76CF83501EE}"/>
                  </a:ext>
                </a:extLst>
              </p14:cNvPr>
              <p14:cNvContentPartPr/>
              <p14:nvPr/>
            </p14:nvContentPartPr>
            <p14:xfrm>
              <a:off x="3692345" y="2559423"/>
              <a:ext cx="151200" cy="255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D4BB044-B5DD-5F4E-8F69-D76CF83501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6865" y="2544303"/>
                <a:ext cx="1818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id="{752C6B5C-3CF9-D142-BF8B-33E4E42691CA}"/>
                  </a:ext>
                </a:extLst>
              </p14:cNvPr>
              <p14:cNvContentPartPr/>
              <p14:nvPr/>
            </p14:nvContentPartPr>
            <p14:xfrm>
              <a:off x="2755265" y="4297863"/>
              <a:ext cx="172080" cy="270000"/>
            </p14:xfrm>
          </p:contentPart>
        </mc:Choice>
        <mc:Fallback xmlns=""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752C6B5C-3CF9-D142-BF8B-33E4E42691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0145" y="4282743"/>
                <a:ext cx="202680" cy="3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037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congruency statement for shapes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315" t="29242" r="61389" b="43878"/>
          <a:stretch/>
        </p:blipFill>
        <p:spPr>
          <a:xfrm>
            <a:off x="257013" y="2121407"/>
            <a:ext cx="4144505" cy="3843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6739" y="4463512"/>
            <a:ext cx="170481" cy="278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29558" y="4460930"/>
            <a:ext cx="170481" cy="278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06666" y="5483819"/>
            <a:ext cx="170481" cy="278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14051" y="5483820"/>
            <a:ext cx="170481" cy="278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3">
                <a:extLst>
                  <a:ext uri="{FF2B5EF4-FFF2-40B4-BE49-F238E27FC236}">
                    <a16:creationId xmlns:a16="http://schemas.microsoft.com/office/drawing/2014/main" id="{08DF3A3D-3CF5-E548-B39E-02423736E014}"/>
                  </a:ext>
                </a:extLst>
              </p14:cNvPr>
              <p14:cNvContentPartPr/>
              <p14:nvPr/>
            </p14:nvContentPartPr>
            <p14:xfrm>
              <a:off x="2349185" y="4511343"/>
              <a:ext cx="187920" cy="255240"/>
            </p14:xfrm>
          </p:contentPart>
        </mc:Choice>
        <mc:Fallback xmlns="">
          <p:pic>
            <p:nvPicPr>
              <p:cNvPr id="13" name="Ink 13">
                <a:extLst>
                  <a:ext uri="{FF2B5EF4-FFF2-40B4-BE49-F238E27FC236}">
                    <a16:creationId xmlns:a16="http://schemas.microsoft.com/office/drawing/2014/main" id="{08DF3A3D-3CF5-E548-B39E-02423736E0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4036" y="4496202"/>
                <a:ext cx="218579" cy="285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id="{F84E0D31-37F2-E949-9B92-C6C2CB1D8FDE}"/>
                  </a:ext>
                </a:extLst>
              </p14:cNvPr>
              <p14:cNvContentPartPr/>
              <p14:nvPr/>
            </p14:nvContentPartPr>
            <p14:xfrm>
              <a:off x="3333065" y="5713743"/>
              <a:ext cx="140760" cy="247320"/>
            </p14:xfrm>
          </p:contentPart>
        </mc:Choice>
        <mc:Fallback xmlns=""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F84E0D31-37F2-E949-9B92-C6C2CB1D8F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7945" y="5698623"/>
                <a:ext cx="1713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080AB7-24B5-2A48-A85F-60D85125942D}"/>
                  </a:ext>
                </a:extLst>
              </p14:cNvPr>
              <p14:cNvContentPartPr/>
              <p14:nvPr/>
            </p14:nvContentPartPr>
            <p14:xfrm>
              <a:off x="3270425" y="4532223"/>
              <a:ext cx="161640" cy="182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080AB7-24B5-2A48-A85F-60D8512594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55305" y="4517103"/>
                <a:ext cx="1922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6A68913-DBB2-AC40-8013-F3BB0AFCCB98}"/>
                  </a:ext>
                </a:extLst>
              </p14:cNvPr>
              <p14:cNvContentPartPr/>
              <p14:nvPr/>
            </p14:nvContentPartPr>
            <p14:xfrm>
              <a:off x="2375465" y="5791863"/>
              <a:ext cx="286560" cy="187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6A68913-DBB2-AC40-8013-F3BB0AFCCB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59985" y="5776743"/>
                <a:ext cx="317160" cy="2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359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456" t="39568" r="66332" b="25573"/>
          <a:stretch/>
        </p:blipFill>
        <p:spPr>
          <a:xfrm>
            <a:off x="4219231" y="484632"/>
            <a:ext cx="4577039" cy="40386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093976"/>
            <a:ext cx="3989231" cy="4050792"/>
          </a:xfrm>
        </p:spPr>
        <p:txBody>
          <a:bodyPr>
            <a:normAutofit/>
          </a:bodyPr>
          <a:lstStyle/>
          <a:p>
            <a:r>
              <a:rPr lang="en-US" sz="2400" dirty="0"/>
              <a:t>You can map ABCD to WXYZ with a reflection across the x axis, so the figures are congruent. The coordinate notation is (</a:t>
            </a:r>
            <a:r>
              <a:rPr lang="en-US" sz="2400" dirty="0" err="1"/>
              <a:t>x,y</a:t>
            </a:r>
            <a:r>
              <a:rPr lang="en-US" sz="2400" dirty="0"/>
              <a:t>)</a:t>
            </a:r>
            <a:r>
              <a:rPr lang="en-US" sz="2400" dirty="0">
                <a:sym typeface="Wingdings" panose="05000000000000000000" pitchFamily="2" charset="2"/>
              </a:rPr>
              <a:t>(x,-y)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8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238" t="39921" r="32183" b="26804"/>
          <a:stretch/>
        </p:blipFill>
        <p:spPr>
          <a:xfrm>
            <a:off x="4224269" y="484632"/>
            <a:ext cx="4584879" cy="39749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4002110" cy="4050792"/>
          </a:xfrm>
        </p:spPr>
        <p:txBody>
          <a:bodyPr/>
          <a:lstStyle/>
          <a:p>
            <a:r>
              <a:rPr lang="en-US" dirty="0"/>
              <a:t>You can map ∆JKL to ∆XYZ with a reflection over the y axis followed by a horizontal translation.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dirty="0">
                <a:sym typeface="Wingdings" panose="05000000000000000000" pitchFamily="2" charset="2"/>
              </a:rPr>
              <a:t>(-</a:t>
            </a:r>
            <a:r>
              <a:rPr lang="en-US" dirty="0" err="1">
                <a:sym typeface="Wingdings" panose="05000000000000000000" pitchFamily="2" charset="2"/>
              </a:rPr>
              <a:t>x,y</a:t>
            </a:r>
            <a:r>
              <a:rPr lang="en-US" dirty="0">
                <a:sym typeface="Wingdings" panose="05000000000000000000" pitchFamily="2" charset="2"/>
              </a:rPr>
              <a:t>)(x-6,y)</a:t>
            </a:r>
            <a:endParaRPr lang="en-US" dirty="0"/>
          </a:p>
          <a:p>
            <a:r>
              <a:rPr lang="en-US" dirty="0"/>
              <a:t> You could also reflect the figure over x=-2.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dirty="0">
                <a:sym typeface="Wingdings" panose="05000000000000000000" pitchFamily="2" charset="2"/>
              </a:rPr>
              <a:t>(-x-6,y)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7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Prove congruency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use sequences of rigid motions to prove congruency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1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congruency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4324082" cy="4050792"/>
          </a:xfrm>
        </p:spPr>
        <p:txBody>
          <a:bodyPr/>
          <a:lstStyle/>
          <a:p>
            <a:r>
              <a:rPr lang="en-US" dirty="0"/>
              <a:t>Find a sequence of rigid motions to prove congruency</a:t>
            </a:r>
          </a:p>
          <a:p>
            <a:r>
              <a:rPr lang="en-US" dirty="0"/>
              <a:t>Map ∆ABC to ∆PQR with a rotation of 180° around the origin followed by a horizontal translation of 1 unit to the right</a:t>
            </a:r>
          </a:p>
          <a:p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dirty="0">
                <a:sym typeface="Wingdings" panose="05000000000000000000" pitchFamily="2" charset="2"/>
              </a:rPr>
              <a:t>(-x,-y)(x+1,y)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959" t="28742" r="58598" b="38072"/>
          <a:stretch/>
        </p:blipFill>
        <p:spPr>
          <a:xfrm>
            <a:off x="5194852" y="1700461"/>
            <a:ext cx="3511827" cy="32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congruency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3899079" cy="4050792"/>
          </a:xfrm>
        </p:spPr>
        <p:txBody>
          <a:bodyPr/>
          <a:lstStyle/>
          <a:p>
            <a:r>
              <a:rPr lang="en-US" dirty="0"/>
              <a:t>Find a sequence of rigid motions to prove congruency</a:t>
            </a:r>
          </a:p>
          <a:p>
            <a:r>
              <a:rPr lang="en-US" dirty="0"/>
              <a:t>Map ABCD to JKLM </a:t>
            </a:r>
          </a:p>
          <a:p>
            <a:r>
              <a:rPr lang="en-US" dirty="0"/>
              <a:t>Map ABCD to JKLM with a reflection across the y axis followed by a translation of 2 units to the right and 10 units down.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987" t="29192" r="24570" b="37622"/>
          <a:stretch/>
        </p:blipFill>
        <p:spPr>
          <a:xfrm>
            <a:off x="4584880" y="1700461"/>
            <a:ext cx="4121800" cy="37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4852115" cy="4050792"/>
          </a:xfrm>
        </p:spPr>
        <p:txBody>
          <a:bodyPr/>
          <a:lstStyle/>
          <a:p>
            <a:r>
              <a:rPr lang="en-US" dirty="0"/>
              <a:t>Reflect across the x axis, then translate 4 units to the left and 2 units down.</a:t>
            </a:r>
          </a:p>
          <a:p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dirty="0">
                <a:sym typeface="Wingdings" panose="05000000000000000000" pitchFamily="2" charset="2"/>
              </a:rPr>
              <a:t>(x,-y)(x-4,y-2)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19" t="40273" r="60393" b="25852"/>
          <a:stretch/>
        </p:blipFill>
        <p:spPr>
          <a:xfrm>
            <a:off x="4572000" y="2840951"/>
            <a:ext cx="3890291" cy="37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4014989" cy="4050792"/>
          </a:xfrm>
        </p:spPr>
        <p:txBody>
          <a:bodyPr/>
          <a:lstStyle/>
          <a:p>
            <a:r>
              <a:rPr lang="en-US" dirty="0"/>
              <a:t>Reflect across y axis and translate 10 units down</a:t>
            </a:r>
          </a:p>
          <a:p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dirty="0">
                <a:sym typeface="Wingdings" panose="05000000000000000000" pitchFamily="2" charset="2"/>
              </a:rPr>
              <a:t>(-</a:t>
            </a:r>
            <a:r>
              <a:rPr lang="en-US" dirty="0" err="1">
                <a:sym typeface="Wingdings" panose="05000000000000000000" pitchFamily="2" charset="2"/>
              </a:rPr>
              <a:t>x,y</a:t>
            </a:r>
            <a:r>
              <a:rPr lang="en-US" dirty="0">
                <a:sym typeface="Wingdings" panose="05000000000000000000" pitchFamily="2" charset="2"/>
              </a:rPr>
              <a:t>)(x,y-10)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983" t="40629" r="25429" b="25496"/>
          <a:stretch/>
        </p:blipFill>
        <p:spPr>
          <a:xfrm>
            <a:off x="4572000" y="2840951"/>
            <a:ext cx="3890291" cy="37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86840"/>
            <a:ext cx="7772400" cy="4050792"/>
          </a:xfrm>
        </p:spPr>
        <p:txBody>
          <a:bodyPr/>
          <a:lstStyle/>
          <a:p>
            <a:r>
              <a:rPr lang="en-US" dirty="0"/>
              <a:t>Describe the series of translations it would take to map ∆LJK to ∆PMN </a:t>
            </a:r>
          </a:p>
          <a:p>
            <a:r>
              <a:rPr lang="en-US" dirty="0"/>
              <a:t>Describe the series of translations it would take to map ABCD to EFGH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262" t="27949" r="26442" b="41875"/>
          <a:stretch/>
        </p:blipFill>
        <p:spPr>
          <a:xfrm>
            <a:off x="685800" y="2806521"/>
            <a:ext cx="3581400" cy="3728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315" t="29242" r="61389" b="43878"/>
          <a:stretch/>
        </p:blipFill>
        <p:spPr>
          <a:xfrm>
            <a:off x="4953000" y="2806521"/>
            <a:ext cx="3733800" cy="346262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CBC8621-049C-D441-AB60-290809ED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18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classify angles and line segments as congruent!</a:t>
            </a:r>
          </a:p>
        </p:txBody>
      </p:sp>
    </p:spTree>
    <p:extLst>
      <p:ext uri="{BB962C8B-B14F-4D97-AF65-F5344CB8AC3E}">
        <p14:creationId xmlns:p14="http://schemas.microsoft.com/office/powerpoint/2010/main" val="1137172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Congruent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which angles are congruent! Use transformations to back up your claim</a:t>
            </a:r>
          </a:p>
          <a:p>
            <a:r>
              <a:rPr lang="en-US" dirty="0"/>
              <a:t>Angle A and Angle C are congruent. The transformation is a translation 6 units to the right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62" t="27773" r="66332" b="51804"/>
          <a:stretch/>
        </p:blipFill>
        <p:spPr>
          <a:xfrm>
            <a:off x="1764406" y="3541690"/>
            <a:ext cx="5131786" cy="311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Congruent Line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which line segments are congruent! Use transformations to back up your claim</a:t>
            </a:r>
          </a:p>
          <a:p>
            <a:r>
              <a:rPr lang="en-US" dirty="0"/>
              <a:t>Line segment AB and CD are congruent. A sequence of transformations is a reflection and translation.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622" t="27860" r="31472" b="51717"/>
          <a:stretch/>
        </p:blipFill>
        <p:spPr>
          <a:xfrm>
            <a:off x="1764406" y="3541690"/>
            <a:ext cx="5131786" cy="311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</a:t>
            </a:r>
            <a:r>
              <a:rPr lang="en-US" dirty="0" err="1"/>
              <a:t>pg</a:t>
            </a:r>
            <a:r>
              <a:rPr lang="en-US" dirty="0"/>
              <a:t> 900 #7-9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4050792"/>
          </a:xfrm>
        </p:spPr>
        <p:txBody>
          <a:bodyPr/>
          <a:lstStyle/>
          <a:p>
            <a:r>
              <a:rPr lang="en-US" dirty="0"/>
              <a:t>Angle B and C are congruent. Line segment EF and GH are congruent. In both cases, a sequence of transformations is a reflection and translation.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436" t="22491" r="18622" b="44586"/>
          <a:stretch/>
        </p:blipFill>
        <p:spPr>
          <a:xfrm>
            <a:off x="1751527" y="3211369"/>
            <a:ext cx="5640946" cy="298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say two angles are congruent if they have the same measure but the segments that identify the rays that form the angle are different lengths?</a:t>
            </a:r>
          </a:p>
          <a:p>
            <a:r>
              <a:rPr lang="en-US" sz="2400" dirty="0">
                <a:solidFill>
                  <a:srgbClr val="00B050"/>
                </a:solidFill>
              </a:rPr>
              <a:t>Yes, the definition of congruence for angles requires only that the angle between the rays be the same. The lengths of the segments do not matter.</a:t>
            </a:r>
          </a:p>
        </p:txBody>
      </p:sp>
    </p:spTree>
    <p:extLst>
      <p:ext uri="{BB962C8B-B14F-4D97-AF65-F5344CB8AC3E}">
        <p14:creationId xmlns:p14="http://schemas.microsoft.com/office/powerpoint/2010/main" val="125211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figures have congruent angles but not be congruent figures?</a:t>
            </a:r>
          </a:p>
          <a:p>
            <a:r>
              <a:rPr lang="en-US" sz="2800" dirty="0">
                <a:solidFill>
                  <a:srgbClr val="00B050"/>
                </a:solidFill>
              </a:rPr>
              <a:t>Yes, two figures can have congruent angles but not be congruent figures. They could appear to be different sized versions of the same figure.</a:t>
            </a:r>
          </a:p>
        </p:txBody>
      </p:sp>
    </p:spTree>
    <p:extLst>
      <p:ext uri="{BB962C8B-B14F-4D97-AF65-F5344CB8AC3E}">
        <p14:creationId xmlns:p14="http://schemas.microsoft.com/office/powerpoint/2010/main" val="295888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901-906 #1-5</a:t>
            </a:r>
            <a:r>
              <a:rPr lang="en-US"/>
              <a:t>, 26, 27</a:t>
            </a:r>
            <a:r>
              <a:rPr lang="en-US" dirty="0"/>
              <a:t>, 30</a:t>
            </a:r>
          </a:p>
        </p:txBody>
      </p:sp>
    </p:spTree>
    <p:extLst>
      <p:ext uri="{BB962C8B-B14F-4D97-AF65-F5344CB8AC3E}">
        <p14:creationId xmlns:p14="http://schemas.microsoft.com/office/powerpoint/2010/main" val="117525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  <a:p>
            <a:r>
              <a:rPr lang="en-US" dirty="0"/>
              <a:t>Congruency means a figure is identical in size and in shape.</a:t>
            </a:r>
          </a:p>
        </p:txBody>
      </p:sp>
    </p:spTree>
    <p:extLst>
      <p:ext uri="{BB962C8B-B14F-4D97-AF65-F5344CB8AC3E}">
        <p14:creationId xmlns:p14="http://schemas.microsoft.com/office/powerpoint/2010/main" val="397368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PROVE congruency?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3718773" cy="4050792"/>
          </a:xfrm>
        </p:spPr>
        <p:txBody>
          <a:bodyPr/>
          <a:lstStyle/>
          <a:p>
            <a:r>
              <a:rPr lang="en-US" dirty="0"/>
              <a:t>How do we know these two shapes are congruent to one another?</a:t>
            </a:r>
          </a:p>
          <a:p>
            <a:r>
              <a:rPr lang="en-US" dirty="0"/>
              <a:t>How do you get from one figure to the other figure?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614" t="18266" r="32579" b="48635"/>
          <a:stretch/>
        </p:blipFill>
        <p:spPr>
          <a:xfrm>
            <a:off x="4404573" y="2241679"/>
            <a:ext cx="3850783" cy="3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 PROVE CONGRUENCY!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figures are congruent if and only if one can be obtained from the other by a sequence of rigid motions.</a:t>
            </a:r>
          </a:p>
          <a:p>
            <a:r>
              <a:rPr lang="en-US" dirty="0"/>
              <a:t>What transformations are classified as rigid motions?</a:t>
            </a:r>
          </a:p>
          <a:p>
            <a:r>
              <a:rPr lang="en-US" dirty="0"/>
              <a:t>Translations</a:t>
            </a:r>
          </a:p>
          <a:p>
            <a:r>
              <a:rPr lang="en-US" dirty="0"/>
              <a:t>Reflections</a:t>
            </a:r>
          </a:p>
          <a:p>
            <a:r>
              <a:rPr lang="en-US" dirty="0"/>
              <a:t>Rotations</a:t>
            </a:r>
          </a:p>
        </p:txBody>
      </p:sp>
    </p:spTree>
    <p:extLst>
      <p:ext uri="{BB962C8B-B14F-4D97-AF65-F5344CB8AC3E}">
        <p14:creationId xmlns:p14="http://schemas.microsoft.com/office/powerpoint/2010/main" val="20601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Figures are congruent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4259689" cy="4050792"/>
          </a:xfrm>
        </p:spPr>
        <p:txBody>
          <a:bodyPr/>
          <a:lstStyle/>
          <a:p>
            <a:r>
              <a:rPr lang="en-US" dirty="0"/>
              <a:t>Use definition of congruency to prove the figures are congruent</a:t>
            </a:r>
          </a:p>
          <a:p>
            <a:r>
              <a:rPr lang="en-US" dirty="0"/>
              <a:t>Map CDEF to JKLM</a:t>
            </a:r>
          </a:p>
          <a:p>
            <a:r>
              <a:rPr lang="en-US" dirty="0"/>
              <a:t>You can map CDEF to JKLM by reflecting the figure over the y axis. </a:t>
            </a:r>
          </a:p>
          <a:p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dirty="0">
                <a:sym typeface="Wingdings" panose="05000000000000000000" pitchFamily="2" charset="2"/>
              </a:rPr>
              <a:t>(-</a:t>
            </a:r>
            <a:r>
              <a:rPr lang="en-US" dirty="0" err="1">
                <a:sym typeface="Wingdings" panose="05000000000000000000" pitchFamily="2" charset="2"/>
              </a:rPr>
              <a:t>x,y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r>
              <a:rPr lang="en-US" dirty="0"/>
              <a:t>This is a rigid motion, so the shapes are congruent.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62" t="19850" r="66134" b="46699"/>
          <a:stretch/>
        </p:blipFill>
        <p:spPr>
          <a:xfrm>
            <a:off x="4945489" y="2730126"/>
            <a:ext cx="3683358" cy="36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Figures are congruent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4903631" cy="4050792"/>
          </a:xfrm>
        </p:spPr>
        <p:txBody>
          <a:bodyPr/>
          <a:lstStyle/>
          <a:p>
            <a:r>
              <a:rPr lang="en-US" dirty="0"/>
              <a:t>Use definition of congruency to prove the figures are congruent</a:t>
            </a:r>
          </a:p>
          <a:p>
            <a:r>
              <a:rPr lang="en-US" dirty="0"/>
              <a:t>Map ∆ABC to ∆XYZ</a:t>
            </a:r>
          </a:p>
          <a:p>
            <a:r>
              <a:rPr lang="en-US" dirty="0"/>
              <a:t>You can map ∆ABC to ∆XYZ by a counterclockwise rotation of 90° around the origin.</a:t>
            </a:r>
          </a:p>
          <a:p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dirty="0">
                <a:sym typeface="Wingdings" panose="05000000000000000000" pitchFamily="2" charset="2"/>
              </a:rPr>
              <a:t>(-</a:t>
            </a:r>
            <a:r>
              <a:rPr lang="en-US" dirty="0" err="1">
                <a:sym typeface="Wingdings" panose="05000000000000000000" pitchFamily="2" charset="2"/>
              </a:rPr>
              <a:t>y,x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r>
              <a:rPr lang="en-US" dirty="0"/>
              <a:t>This is a rigid motion so the triangles are congruent.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465" t="56294" r="66728" b="10432"/>
          <a:stretch/>
        </p:blipFill>
        <p:spPr>
          <a:xfrm>
            <a:off x="5447763" y="2588655"/>
            <a:ext cx="3374265" cy="33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2121408"/>
                <a:ext cx="4311203" cy="4050792"/>
              </a:xfrm>
            </p:spPr>
            <p:txBody>
              <a:bodyPr/>
              <a:lstStyle/>
              <a:p>
                <a:r>
                  <a:rPr lang="en-US" dirty="0"/>
                  <a:t>Triangle LJK is congruent to Triangle ZXY</a:t>
                </a:r>
              </a:p>
              <a:p>
                <a:r>
                  <a:rPr lang="en-US" dirty="0"/>
                  <a:t>That is a LOT of writing, so we can use notation to describe the congruency with less work</a:t>
                </a:r>
              </a:p>
              <a:p>
                <a:r>
                  <a:rPr lang="en-US" dirty="0"/>
                  <a:t>∆LJK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𝑍𝑋𝑌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Instead of writing out congruent we can use this symbol instead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121408"/>
                <a:ext cx="4311203" cy="4050792"/>
              </a:xfrm>
              <a:blipFill rotWithShape="0">
                <a:blip r:embed="rId2"/>
                <a:stretch>
                  <a:fillRect l="-707" t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614" t="18266" r="32579" b="48635"/>
          <a:stretch/>
        </p:blipFill>
        <p:spPr>
          <a:xfrm>
            <a:off x="4906849" y="1390917"/>
            <a:ext cx="3850783" cy="3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5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2121408"/>
                <a:ext cx="4311203" cy="4050792"/>
              </a:xfrm>
            </p:spPr>
            <p:txBody>
              <a:bodyPr/>
              <a:lstStyle/>
              <a:p>
                <a:r>
                  <a:rPr lang="en-US" dirty="0"/>
                  <a:t>∆LJK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𝑍𝑋𝑌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The order of the letters is IMPORTANT! Make sure that the letters correspond to the correct vertices.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121408"/>
                <a:ext cx="4311203" cy="4050792"/>
              </a:xfrm>
              <a:blipFill>
                <a:blip r:embed="rId2"/>
                <a:stretch>
                  <a:fillRect l="-588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614" t="18266" r="32579" b="48635"/>
          <a:stretch/>
        </p:blipFill>
        <p:spPr>
          <a:xfrm>
            <a:off x="4906849" y="1390917"/>
            <a:ext cx="3850783" cy="3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648</TotalTime>
  <Words>777</Words>
  <Application>Microsoft Office PowerPoint</Application>
  <PresentationFormat>On-screen Show (4:3)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Cambria Math</vt:lpstr>
      <vt:lpstr>Georgia</vt:lpstr>
      <vt:lpstr>Trebuchet MS</vt:lpstr>
      <vt:lpstr>Wingdings</vt:lpstr>
      <vt:lpstr>Wood Type</vt:lpstr>
      <vt:lpstr>Congruence</vt:lpstr>
      <vt:lpstr>PowerPoint Presentation</vt:lpstr>
      <vt:lpstr>Congruent?</vt:lpstr>
      <vt:lpstr>How can we PROVE congruency?</vt:lpstr>
      <vt:lpstr>TRANSFORMATIONS PROVE CONGRUENCY!</vt:lpstr>
      <vt:lpstr>Proving Figures are congruent </vt:lpstr>
      <vt:lpstr>Proving Figures are congruent </vt:lpstr>
      <vt:lpstr>Congruency</vt:lpstr>
      <vt:lpstr>Congruency</vt:lpstr>
      <vt:lpstr>Congruent Notation</vt:lpstr>
      <vt:lpstr>Write congruency statement for shapes </vt:lpstr>
      <vt:lpstr>Write congruency statement for shapes </vt:lpstr>
      <vt:lpstr>PowerPoint Presentation</vt:lpstr>
      <vt:lpstr>PowerPoint Presentation</vt:lpstr>
      <vt:lpstr>Prove congruency</vt:lpstr>
      <vt:lpstr>Prove congruency</vt:lpstr>
      <vt:lpstr>Prove congruency</vt:lpstr>
      <vt:lpstr>PowerPoint Presentation</vt:lpstr>
      <vt:lpstr>PowerPoint Presentation</vt:lpstr>
      <vt:lpstr>Congruency</vt:lpstr>
      <vt:lpstr>Congruent Angles</vt:lpstr>
      <vt:lpstr>Congruent Line Segments</vt:lpstr>
      <vt:lpstr>Try pg 900 #7-9</vt:lpstr>
      <vt:lpstr>#8</vt:lpstr>
      <vt:lpstr>#9</vt:lpstr>
      <vt:lpstr>Homework</vt:lpstr>
    </vt:vector>
  </TitlesOfParts>
  <Company>Metro Nashville Publilc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Niemiec, Alyssa</dc:creator>
  <cp:lastModifiedBy>Niemiec, Alyssa</cp:lastModifiedBy>
  <cp:revision>22</cp:revision>
  <dcterms:created xsi:type="dcterms:W3CDTF">2017-01-31T19:42:33Z</dcterms:created>
  <dcterms:modified xsi:type="dcterms:W3CDTF">2020-02-12T20:38:19Z</dcterms:modified>
</cp:coreProperties>
</file>