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308" r:id="rId2"/>
    <p:sldId id="277" r:id="rId3"/>
    <p:sldId id="317" r:id="rId4"/>
    <p:sldId id="306" r:id="rId5"/>
    <p:sldId id="307" r:id="rId6"/>
    <p:sldId id="336" r:id="rId7"/>
    <p:sldId id="337" r:id="rId8"/>
    <p:sldId id="338" r:id="rId9"/>
    <p:sldId id="280" r:id="rId10"/>
    <p:sldId id="282" r:id="rId11"/>
    <p:sldId id="283" r:id="rId12"/>
    <p:sldId id="285" r:id="rId13"/>
    <p:sldId id="287" r:id="rId14"/>
    <p:sldId id="288" r:id="rId15"/>
    <p:sldId id="289" r:id="rId16"/>
    <p:sldId id="290" r:id="rId17"/>
    <p:sldId id="323" r:id="rId18"/>
    <p:sldId id="324" r:id="rId19"/>
    <p:sldId id="325" r:id="rId20"/>
    <p:sldId id="326" r:id="rId21"/>
    <p:sldId id="327" r:id="rId22"/>
    <p:sldId id="328" r:id="rId23"/>
    <p:sldId id="32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49E5D4-6255-FD43-A701-9CA8B076E47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62030E-7C6C-FE40-B66D-41948B95C0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Check Homework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81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5486400" cy="5257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86300" y="361721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57700" y="3200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29100" y="279356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4080" y="237576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41563" y="44577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14900" y="403890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5715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2600" y="52959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0" y="4876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810000" y="1943100"/>
            <a:ext cx="2159001" cy="40767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4876800"/>
                <a:ext cx="2743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32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76800"/>
                <a:ext cx="2743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48C61"/>
                </a:solidFill>
              </a:rPr>
              <a:t>Write the equation:</a:t>
            </a:r>
          </a:p>
        </p:txBody>
      </p:sp>
    </p:spTree>
    <p:extLst>
      <p:ext uri="{BB962C8B-B14F-4D97-AF65-F5344CB8AC3E}">
        <p14:creationId xmlns:p14="http://schemas.microsoft.com/office/powerpoint/2010/main" val="190867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5486400" cy="5257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462013" y="5105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4200" y="5715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82408" y="445586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85468" y="437187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12963" y="4876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52800" y="560671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0" y="46863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26625" y="478550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86300" y="49911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438400" y="4191000"/>
            <a:ext cx="4038600" cy="1905001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29100" y="520967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23846" y="5315953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10000" y="5410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1400" y="553051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62600" y="4572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9600" y="4423826"/>
                <a:ext cx="24384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32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423826"/>
                <a:ext cx="2438400" cy="1014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48C61"/>
                </a:solidFill>
              </a:rPr>
              <a:t>Write the equation:</a:t>
            </a:r>
          </a:p>
        </p:txBody>
      </p:sp>
    </p:spTree>
    <p:extLst>
      <p:ext uri="{BB962C8B-B14F-4D97-AF65-F5344CB8AC3E}">
        <p14:creationId xmlns:p14="http://schemas.microsoft.com/office/powerpoint/2010/main" val="300540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48C61"/>
                </a:solidFill>
              </a:rPr>
              <a:t>Write the equation: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5486400" cy="52578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3124200" y="2186808"/>
            <a:ext cx="2899368" cy="2804292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9275" y="5293591"/>
                <a:ext cx="2438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32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75" y="5293591"/>
                <a:ext cx="24384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35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29057" y="800386"/>
            <a:ext cx="6022205" cy="5912224"/>
            <a:chOff x="3429000" y="2057400"/>
            <a:chExt cx="3962400" cy="3962400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2057400"/>
              <a:ext cx="3962400" cy="396240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flipV="1">
              <a:off x="5105400" y="2971800"/>
              <a:ext cx="1143000" cy="2362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9275" y="4978276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75" y="4978276"/>
                <a:ext cx="3429000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dirty="0">
                <a:solidFill>
                  <a:srgbClr val="648C61"/>
                </a:solidFill>
              </a:rPr>
              <a:t>Write the equation:</a:t>
            </a:r>
          </a:p>
        </p:txBody>
      </p:sp>
    </p:spTree>
    <p:extLst>
      <p:ext uri="{BB962C8B-B14F-4D97-AF65-F5344CB8AC3E}">
        <p14:creationId xmlns:p14="http://schemas.microsoft.com/office/powerpoint/2010/main" val="165853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73368" y="1205862"/>
            <a:ext cx="5411918" cy="5415058"/>
            <a:chOff x="3429000" y="2057400"/>
            <a:chExt cx="3962400" cy="3962400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2057400"/>
              <a:ext cx="3962400" cy="396240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flipH="1" flipV="1">
              <a:off x="4876800" y="2592421"/>
              <a:ext cx="1828800" cy="175097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7981" y="5201683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81" y="5201683"/>
                <a:ext cx="3429000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329662" y="0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48C61"/>
                </a:solidFill>
              </a:rPr>
              <a:t>Draw the graph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60154" y="3262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91930" y="1204171"/>
            <a:ext cx="5314951" cy="5359980"/>
            <a:chOff x="3429000" y="2057400"/>
            <a:chExt cx="3962400" cy="3962400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2057400"/>
              <a:ext cx="3962400" cy="396240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flipH="1" flipV="1">
              <a:off x="4191000" y="4114800"/>
              <a:ext cx="2565816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7146" y="4594060"/>
                <a:ext cx="34290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6" y="4594060"/>
                <a:ext cx="3429000" cy="12448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701675" y="0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48C61"/>
                </a:solidFill>
              </a:rPr>
              <a:t>Draw the graph</a:t>
            </a:r>
          </a:p>
        </p:txBody>
      </p:sp>
    </p:spTree>
    <p:extLst>
      <p:ext uri="{BB962C8B-B14F-4D97-AF65-F5344CB8AC3E}">
        <p14:creationId xmlns:p14="http://schemas.microsoft.com/office/powerpoint/2010/main" val="386550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28022" y="1131117"/>
            <a:ext cx="5461401" cy="5293998"/>
            <a:chOff x="3429000" y="2057400"/>
            <a:chExt cx="3962400" cy="3962400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2057400"/>
              <a:ext cx="3962400" cy="396240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flipV="1">
              <a:off x="4953000" y="2057400"/>
              <a:ext cx="1066800" cy="320040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2559" y="4546785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59" y="4546785"/>
                <a:ext cx="3429000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9275" y="56239"/>
            <a:ext cx="8042276" cy="1336956"/>
          </a:xfrm>
        </p:spPr>
        <p:txBody>
          <a:bodyPr/>
          <a:lstStyle/>
          <a:p>
            <a:r>
              <a:rPr lang="en-US" dirty="0">
                <a:solidFill>
                  <a:srgbClr val="648C61"/>
                </a:solidFill>
              </a:rPr>
              <a:t>Draw the Graph</a:t>
            </a:r>
          </a:p>
        </p:txBody>
      </p:sp>
    </p:spTree>
    <p:extLst>
      <p:ext uri="{BB962C8B-B14F-4D97-AF65-F5344CB8AC3E}">
        <p14:creationId xmlns:p14="http://schemas.microsoft.com/office/powerpoint/2010/main" val="15877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33" y="635763"/>
            <a:ext cx="7345363" cy="3931920"/>
          </a:xfrm>
        </p:spPr>
        <p:txBody>
          <a:bodyPr>
            <a:normAutofit/>
          </a:bodyPr>
          <a:lstStyle/>
          <a:p>
            <a:r>
              <a:rPr lang="en-US" sz="4400" dirty="0"/>
              <a:t>Graph: 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362200"/>
            <a:ext cx="4533437" cy="43804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202775" y="3048000"/>
            <a:ext cx="2293025" cy="33528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40208" y="1205898"/>
                <a:ext cx="3711184" cy="1359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/>
                        </a:rPr>
                        <m:t>𝑦</m:t>
                      </m:r>
                      <m:r>
                        <a:rPr lang="en-US" sz="4400" i="1" dirty="0" smtClean="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400" i="1" dirty="0" smtClean="0">
                          <a:latin typeface="Cambria Math"/>
                        </a:rPr>
                        <m:t>𝑥</m:t>
                      </m:r>
                      <m:r>
                        <a:rPr lang="en-US" sz="4400" i="1" dirty="0" smtClean="0">
                          <a:latin typeface="Cambria Math"/>
                        </a:rPr>
                        <m:t> − 6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208" y="1205898"/>
                <a:ext cx="3711184" cy="13599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11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65" y="656493"/>
            <a:ext cx="7345363" cy="3931920"/>
          </a:xfrm>
        </p:spPr>
        <p:txBody>
          <a:bodyPr>
            <a:normAutofit/>
          </a:bodyPr>
          <a:lstStyle/>
          <a:p>
            <a:r>
              <a:rPr lang="en-US" sz="4400" dirty="0"/>
              <a:t>Graph: 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362200"/>
            <a:ext cx="4533437" cy="43804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057400" y="2958169"/>
            <a:ext cx="1143000" cy="329023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12413" y="1600200"/>
            <a:ext cx="3711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-3x - 2</a:t>
            </a:r>
          </a:p>
        </p:txBody>
      </p:sp>
    </p:spTree>
    <p:extLst>
      <p:ext uri="{BB962C8B-B14F-4D97-AF65-F5344CB8AC3E}">
        <p14:creationId xmlns:p14="http://schemas.microsoft.com/office/powerpoint/2010/main" val="178273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65" y="656493"/>
            <a:ext cx="7345363" cy="3931920"/>
          </a:xfrm>
        </p:spPr>
        <p:txBody>
          <a:bodyPr>
            <a:normAutofit/>
          </a:bodyPr>
          <a:lstStyle/>
          <a:p>
            <a:r>
              <a:rPr lang="en-US" sz="4400" dirty="0"/>
              <a:t>Graph: 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362200"/>
            <a:ext cx="4533437" cy="43804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730994" y="3153507"/>
            <a:ext cx="3985846" cy="72683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12412" y="1600200"/>
                <a:ext cx="5257215" cy="1364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/>
                        </a:rPr>
                        <m:t>𝑦</m:t>
                      </m:r>
                      <m:r>
                        <a:rPr lang="en-US" sz="4400" i="1" dirty="0" smtClean="0">
                          <a:latin typeface="Cambria Math"/>
                        </a:rPr>
                        <m:t> =−</m:t>
                      </m:r>
                      <m:f>
                        <m:f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dirty="0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4400" i="1" dirty="0" smtClean="0">
                          <a:latin typeface="Cambria Math"/>
                        </a:rPr>
                        <m:t>𝑥</m:t>
                      </m:r>
                      <m:r>
                        <a:rPr lang="en-US" sz="4400" b="0" i="1" dirty="0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412" y="1600200"/>
                <a:ext cx="5257215" cy="13644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4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57971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Graphing Equations in Slope-Intercept Form</a:t>
            </a:r>
          </a:p>
          <a:p>
            <a:pPr marL="114300" indent="0">
              <a:buNone/>
            </a:pPr>
            <a:endParaRPr lang="en-US" b="1" u="sng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b="1" u="sng" dirty="0"/>
              <a:t>Objective:</a:t>
            </a:r>
          </a:p>
          <a:p>
            <a:r>
              <a:rPr lang="en-US" dirty="0"/>
              <a:t>Be able to recognize and graph a linear equation in slope-intercept form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7924800" cy="5715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96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00112" y="1607455"/>
                <a:ext cx="7345363" cy="3931920"/>
              </a:xfrm>
            </p:spPr>
            <p:txBody>
              <a:bodyPr/>
              <a:lstStyle/>
              <a:p>
                <a:r>
                  <a:rPr lang="en-US" dirty="0"/>
                  <a:t>Graph: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112" y="1607455"/>
                <a:ext cx="7345363" cy="3931920"/>
              </a:xfrm>
              <a:blipFill rotWithShape="1">
                <a:blip r:embed="rId2"/>
                <a:stretch>
                  <a:fillRect l="-1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8" y="2364414"/>
            <a:ext cx="4533437" cy="438048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32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would the graph of </a:t>
            </a:r>
            <a:br>
              <a:rPr lang="en-US" dirty="0"/>
            </a:br>
            <a:r>
              <a:rPr lang="en-US" dirty="0"/>
              <a:t>y = 4 look like? Convince me.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670" y="1735372"/>
            <a:ext cx="4533437" cy="438048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426677" y="3223846"/>
            <a:ext cx="3716215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36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would the graph of </a:t>
            </a:r>
            <a:br>
              <a:rPr lang="en-US" dirty="0"/>
            </a:br>
            <a:r>
              <a:rPr lang="en-US" dirty="0"/>
              <a:t>x = 4 look like? Convince me.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670" y="2836985"/>
            <a:ext cx="3523453" cy="327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08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Worksheet </a:t>
            </a:r>
          </a:p>
        </p:txBody>
      </p:sp>
    </p:spTree>
    <p:extLst>
      <p:ext uri="{BB962C8B-B14F-4D97-AF65-F5344CB8AC3E}">
        <p14:creationId xmlns:p14="http://schemas.microsoft.com/office/powerpoint/2010/main" val="34819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5285" b="26625"/>
          <a:stretch/>
        </p:blipFill>
        <p:spPr bwMode="auto">
          <a:xfrm>
            <a:off x="1" y="1219201"/>
            <a:ext cx="9005627" cy="489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16" y="188107"/>
            <a:ext cx="8503920" cy="4008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Find and interpret the slope.</a:t>
            </a:r>
          </a:p>
        </p:txBody>
      </p:sp>
    </p:spTree>
    <p:extLst>
      <p:ext uri="{BB962C8B-B14F-4D97-AF65-F5344CB8AC3E}">
        <p14:creationId xmlns:p14="http://schemas.microsoft.com/office/powerpoint/2010/main" val="305645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4200" y="482600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Guess the Rule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10096"/>
              </p:ext>
            </p:extLst>
          </p:nvPr>
        </p:nvGraphicFramePr>
        <p:xfrm>
          <a:off x="736600" y="1849120"/>
          <a:ext cx="3479800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02200" y="5409029"/>
            <a:ext cx="492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y = 3x + 1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94200" y="1825882"/>
            <a:ext cx="4572000" cy="868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What is the value of y when x is zero?</a:t>
            </a:r>
          </a:p>
          <a:p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What is the slope?</a:t>
            </a:r>
          </a:p>
        </p:txBody>
      </p:sp>
    </p:spTree>
    <p:extLst>
      <p:ext uri="{BB962C8B-B14F-4D97-AF65-F5344CB8AC3E}">
        <p14:creationId xmlns:p14="http://schemas.microsoft.com/office/powerpoint/2010/main" val="101071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400" y="482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Guess the Rule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82442"/>
              </p:ext>
            </p:extLst>
          </p:nvPr>
        </p:nvGraphicFramePr>
        <p:xfrm>
          <a:off x="1422400" y="1849120"/>
          <a:ext cx="3479800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83200" y="5409029"/>
            <a:ext cx="492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y = -2x + 5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02200" y="1615758"/>
            <a:ext cx="4572000" cy="868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What is the value of y when x is zero?</a:t>
            </a:r>
          </a:p>
          <a:p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What is the slope?</a:t>
            </a:r>
          </a:p>
        </p:txBody>
      </p:sp>
    </p:spTree>
    <p:extLst>
      <p:ext uri="{BB962C8B-B14F-4D97-AF65-F5344CB8AC3E}">
        <p14:creationId xmlns:p14="http://schemas.microsoft.com/office/powerpoint/2010/main" val="426454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400" y="482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Guess the Rule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098055"/>
              </p:ext>
            </p:extLst>
          </p:nvPr>
        </p:nvGraphicFramePr>
        <p:xfrm>
          <a:off x="1422400" y="1849120"/>
          <a:ext cx="3479800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83200" y="5409029"/>
            <a:ext cx="492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y = -x + 5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02200" y="1615758"/>
            <a:ext cx="4572000" cy="868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What is the value of y when x is zero?</a:t>
            </a:r>
          </a:p>
          <a:p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What is the slope?</a:t>
            </a:r>
          </a:p>
        </p:txBody>
      </p:sp>
    </p:spTree>
    <p:extLst>
      <p:ext uri="{BB962C8B-B14F-4D97-AF65-F5344CB8AC3E}">
        <p14:creationId xmlns:p14="http://schemas.microsoft.com/office/powerpoint/2010/main" val="24777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400" y="482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Guess the Rule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99822"/>
              </p:ext>
            </p:extLst>
          </p:nvPr>
        </p:nvGraphicFramePr>
        <p:xfrm>
          <a:off x="1422400" y="1849120"/>
          <a:ext cx="3479800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83200" y="5409029"/>
            <a:ext cx="492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y = 5x + 30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02200" y="1615758"/>
            <a:ext cx="4572000" cy="868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What is the value of y when x is zero?</a:t>
            </a:r>
          </a:p>
          <a:p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What is the slope?</a:t>
            </a:r>
          </a:p>
        </p:txBody>
      </p:sp>
    </p:spTree>
    <p:extLst>
      <p:ext uri="{BB962C8B-B14F-4D97-AF65-F5344CB8AC3E}">
        <p14:creationId xmlns:p14="http://schemas.microsoft.com/office/powerpoint/2010/main" val="24777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400" y="482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Guess the Rule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53849"/>
              </p:ext>
            </p:extLst>
          </p:nvPr>
        </p:nvGraphicFramePr>
        <p:xfrm>
          <a:off x="1422400" y="1849120"/>
          <a:ext cx="3479800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-40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-60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-80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547">
                <a:tc>
                  <a:txBody>
                    <a:bodyPr/>
                    <a:lstStyle/>
                    <a:p>
                      <a:r>
                        <a:rPr lang="en-US" sz="4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83200" y="5409029"/>
            <a:ext cx="492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y = -4x - 60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02200" y="1615758"/>
            <a:ext cx="4572000" cy="8683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What is the value of y when x is zero?</a:t>
            </a:r>
          </a:p>
          <a:p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What is the slope?</a:t>
            </a:r>
          </a:p>
        </p:txBody>
      </p:sp>
    </p:spTree>
    <p:extLst>
      <p:ext uri="{BB962C8B-B14F-4D97-AF65-F5344CB8AC3E}">
        <p14:creationId xmlns:p14="http://schemas.microsoft.com/office/powerpoint/2010/main" val="24777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Slope-Intercept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sz="7200" b="1" dirty="0"/>
              <a:t>y = </a:t>
            </a:r>
            <a:r>
              <a:rPr lang="en-US" sz="7200" b="1" dirty="0">
                <a:solidFill>
                  <a:srgbClr val="00B0F0"/>
                </a:solidFill>
              </a:rPr>
              <a:t>m</a:t>
            </a:r>
            <a:r>
              <a:rPr lang="en-US" sz="7200" b="1" dirty="0"/>
              <a:t>x + </a:t>
            </a:r>
            <a:r>
              <a:rPr lang="en-US" sz="7200" b="1" dirty="0">
                <a:solidFill>
                  <a:srgbClr val="00B050"/>
                </a:solidFill>
              </a:rPr>
              <a:t>b</a:t>
            </a:r>
          </a:p>
          <a:p>
            <a:endParaRPr lang="en-US" sz="2800" b="1" dirty="0"/>
          </a:p>
          <a:p>
            <a:r>
              <a:rPr lang="en-US" sz="3300" b="1" dirty="0">
                <a:solidFill>
                  <a:srgbClr val="FF0000"/>
                </a:solidFill>
              </a:rPr>
              <a:t>“m” is the slope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 much the graph increases or decreases for each “x”</a:t>
            </a:r>
          </a:p>
          <a:p>
            <a:r>
              <a:rPr lang="en-US" sz="3300" b="1" dirty="0">
                <a:solidFill>
                  <a:srgbClr val="FF0000"/>
                </a:solidFill>
              </a:rPr>
              <a:t>“b” is the y-intercept </a:t>
            </a:r>
          </a:p>
          <a:p>
            <a:pPr lvl="1"/>
            <a:r>
              <a:rPr lang="en-US" sz="3100" b="1" dirty="0">
                <a:solidFill>
                  <a:srgbClr val="FF0000"/>
                </a:solidFill>
              </a:rPr>
              <a:t>The value of y when x is zero (the “initial value”)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Always on the y-axis</a:t>
            </a:r>
          </a:p>
          <a:p>
            <a:endParaRPr lang="en-US" sz="2800" b="1" dirty="0"/>
          </a:p>
          <a:p>
            <a:r>
              <a:rPr lang="en-US" sz="2800" b="1" dirty="0"/>
              <a:t>(I’m not sure why they picked those letters. If you find out why you can share it with the class)</a:t>
            </a:r>
          </a:p>
        </p:txBody>
      </p:sp>
    </p:spTree>
    <p:extLst>
      <p:ext uri="{BB962C8B-B14F-4D97-AF65-F5344CB8AC3E}">
        <p14:creationId xmlns:p14="http://schemas.microsoft.com/office/powerpoint/2010/main" val="1764454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6">
      <a:dk1>
        <a:sysClr val="windowText" lastClr="000000"/>
      </a:dk1>
      <a:lt1>
        <a:sysClr val="window" lastClr="FFFFFF"/>
      </a:lt1>
      <a:dk2>
        <a:srgbClr val="073E87"/>
      </a:dk2>
      <a:lt2>
        <a:srgbClr val="95E6FF"/>
      </a:lt2>
      <a:accent1>
        <a:srgbClr val="420002"/>
      </a:accent1>
      <a:accent2>
        <a:srgbClr val="4584D3"/>
      </a:accent2>
      <a:accent3>
        <a:srgbClr val="5B0000"/>
      </a:accent3>
      <a:accent4>
        <a:srgbClr val="A5D028"/>
      </a:accent4>
      <a:accent5>
        <a:srgbClr val="F5C040"/>
      </a:accent5>
      <a:accent6>
        <a:srgbClr val="61000F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1407</TotalTime>
  <Words>368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Cambria Math</vt:lpstr>
      <vt:lpstr>Clarity</vt:lpstr>
      <vt:lpstr>Check Homework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Slope-Intercept Form</vt:lpstr>
      <vt:lpstr>PowerPoint Presentation</vt:lpstr>
      <vt:lpstr>PowerPoint Presentation</vt:lpstr>
      <vt:lpstr>Write the equation:</vt:lpstr>
      <vt:lpstr>Write the equation:</vt:lpstr>
      <vt:lpstr>PowerPoint Presentation</vt:lpstr>
      <vt:lpstr>PowerPoint Presentation</vt:lpstr>
      <vt:lpstr>Draw the Graph</vt:lpstr>
      <vt:lpstr>PowerPoint Presentation</vt:lpstr>
      <vt:lpstr>PowerPoint Presentation</vt:lpstr>
      <vt:lpstr>PowerPoint Presentation</vt:lpstr>
      <vt:lpstr>PowerPoint Presentation</vt:lpstr>
      <vt:lpstr>What would the graph of  y = 4 look like? Convince me.</vt:lpstr>
      <vt:lpstr>What would the graph of  x = 4 look like? Convince me.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a Warm Up sheet</dc:title>
  <dc:creator>Jessica</dc:creator>
  <cp:lastModifiedBy>Niemiec, Alyssa</cp:lastModifiedBy>
  <cp:revision>46</cp:revision>
  <dcterms:created xsi:type="dcterms:W3CDTF">2015-11-29T22:21:38Z</dcterms:created>
  <dcterms:modified xsi:type="dcterms:W3CDTF">2019-09-22T21:57:01Z</dcterms:modified>
</cp:coreProperties>
</file>