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7" r:id="rId2"/>
    <p:sldId id="290" r:id="rId3"/>
    <p:sldId id="259" r:id="rId4"/>
    <p:sldId id="287" r:id="rId5"/>
    <p:sldId id="288" r:id="rId6"/>
    <p:sldId id="289" r:id="rId7"/>
    <p:sldId id="298" r:id="rId8"/>
    <p:sldId id="264" r:id="rId9"/>
    <p:sldId id="266" r:id="rId10"/>
    <p:sldId id="279" r:id="rId11"/>
    <p:sldId id="282" r:id="rId12"/>
    <p:sldId id="280" r:id="rId13"/>
    <p:sldId id="267" r:id="rId14"/>
    <p:sldId id="269" r:id="rId15"/>
    <p:sldId id="299" r:id="rId16"/>
    <p:sldId id="300" r:id="rId17"/>
    <p:sldId id="303" r:id="rId18"/>
    <p:sldId id="304" r:id="rId19"/>
    <p:sldId id="284" r:id="rId20"/>
    <p:sldId id="286" r:id="rId21"/>
    <p:sldId id="285" r:id="rId22"/>
    <p:sldId id="268" r:id="rId23"/>
    <p:sldId id="270" r:id="rId24"/>
    <p:sldId id="271" r:id="rId25"/>
    <p:sldId id="275" r:id="rId26"/>
    <p:sldId id="277" r:id="rId27"/>
    <p:sldId id="305" r:id="rId28"/>
    <p:sldId id="273" r:id="rId29"/>
    <p:sldId id="276" r:id="rId30"/>
    <p:sldId id="27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60"/>
  </p:normalViewPr>
  <p:slideViewPr>
    <p:cSldViewPr>
      <p:cViewPr varScale="1">
        <p:scale>
          <a:sx n="69" d="100"/>
          <a:sy n="69" d="100"/>
        </p:scale>
        <p:origin x="144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1-24T14:57:33.434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8 3680,'-8'-40,"8"2,2 36,11-11,-5-1,6-2,1-12,-1 6,7-7,-5 0,5 0,-7 0,1 0,-1 1,1-1,-1 0,1 0,-1 6,0-4,1 4,-7-5,11-8,-9-1,11 0,-7-4,7 10,-5-4,5 6,0 0,-5 0,5 0,-7 0,7 0,-5-6,5 4,-6-4,6 6,-5 7,4-6,-5 6,-1-7,1 0,-1 0,7 0,2-6,-1 4,5-11,-4 12,-1-5,6-1,-12 6,11-6,-4 1,6-2,-1-6,1-1,0 1,0 6,0-5,0 12,0-6,0 1,0 5,0-12,0 5,0-7,-1 1,1 0,0-1,0 1,0 0,0 6,0-5,0 11,0-10,0 10,0-11,6 12,-5-12,6 11,-7-10,0 4,-7 0,5-5,-4 5,6 0,-7-5,6 5,1-12,1 4,5-12,-6 12,0-4,0-1,0 5,-6 1,4 3,-11 4,11 0,-11-5,12 12,-6-6,1 1,4 4,-5-4,1 12,-2 3,-13 5,5 7,1 34,-4-5,3 20,-7-13,-4-12,4 11,-6-11,7 5,-6 0,12-5,-5 11,0-4,5 6,-11 0,10 0,-4 0,0-1,5 1,-5 0,7 0,-1 0,1-6,-7 4,5 2,-5 1,6 12,1-11,-1 10,-6-4,5 7,-5-7,0 4,5-10,-12 11,12-12,-5 6,7-1,-7-5,11 12,-9-5,4 13,5-5,-15-2,15-1,-11-5,6 0,1-8,-7-2,5 2,-5 2,6 10,1-4,-1 13,7-5,2 11,-1-11,5 5,-4-6,-1-1,-1-6,-6 5,-1-5,1 12,-1-10,0 9,7-11,2 6,6 1,0-1,0 1,0-1,-1 0,-5 1,4-7,-4 4,6-10,0 11,-7-12,-1 12,0-11,-5 4,5-6,-13-7,5 6,-5-6,6 7,1 6,-1-4,0 11,7-12,-5 12,5-12,-6 6,-1-7,7 6,-5-4,5 4,-6 0,-1-4,7 4,-5-6,5 0,0 0,-5 0,5 0,-7 0,7-1,-5 1,5 0,-7 0,1 7,-1-6,1 5,-1-6,1 0,6-6,-5 4,5-4,-7 5,7 1,-5 7,11 1,-11 6,5-6,0 5,-5-5,5-7,0 4,1-18,1 5,-2-7,-7 1,1-1,-7 1,5-1,-12 1,12 6,-11-12,10 10,-16-75,2-10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1-24T14:57:35.749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 29,'38'-16,"2"3,-11 13,8 0,13 7,-5-6,5 6,-7-1,1-4,-8 11,6-12,-11 6,11-1,-12-4,12 4,-5 0,6-4,7 4,-5-6,11 0,-11 0,11 0,-11 0,-1 0,-3 0,-10 7,11-6,-5 6,6-7,7 0,1 0,7 0,0 0,-7 0,6 0,-12 0,4 0,-5 0,-1 0,7 0,-5 0,11 6,-11-4,11 4,-4-6,-1 0,5 0,-11 0,5 0,0 0,1 0,1 0,4 7,-5 1,7 0,6 5,-11-5,4 6,-14 1,0-1,1 1,-1-1,7 7,-5-5,5 5,0-7,1 7,7-5,0 5,0 0,-1-5,1 11,-6-11,4 12,-11-12,11 5,-5-7,7 1,7 6,-6-5,5 4,-6-5,0 6,-7-5,-1-2,-7-1,1-5,-1 0,-6 5,-8-11,-8 4,-13-6,-2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1-24T14:57:39.882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1816 102,'44'-22,"-2"1,-13 6,-6 7,-9-5,-7 5,-46 0,23 2,-50 6,34 0,-18 6,7-4,-1 4,1-6,6 0,-5 0,12 0,-6 0,14 7,1 1,13 6,40 7,-9-11,51 9,-21-11,12 6,0 1,-14 6,-8 1,-7 7,-14 7,-7-6,-22 12,-15-12,-22 6,-13-7,-9-7,-19 5,9-11,-3 5,15-6,19-1,10 1,20-1,15 1,28-7,23 5,42 1,-41-6,1 0,8 2,0 1,-6-1,-1 1,-3-1,-1 2,37 17,-28-6,-4 10,-37-8,-5 10,-41-6,-23 0,-29-7,-15-1,37-16,2-2,-31 4,0-7,-6 0,-3 0,44 0,1 0,-42 0,27 0,29 0,18 0,84 0,17 0,-29 2,0 2,34 6,1-2,9 1,-12 1,2 4,-13 1,3-1,-7 7,22 2,-10 6,-2 0,-28-7,-19 5,-31-4,-29-1,-25-1,-25-6,5-6,4 1,-10-5,-9 4,-5-5,1 0,-9-2,47-2,0 0,0 2,0 1,2-1,1 1,-38 1,6-4,13 0,-9 0,17 7,10 1,17 6,33 1,34 6,3-5,52 5,0 0,-30-10,2 0,0 3,0-1,-3 0,-3-2,36 10,-18-6,-9 6,21 1,-3 14,1-6,-17 5,-30 1,-21-6,-20 6,-29-14,-33 2,-19-9,-1 1,11-11,-2 4,-3-4,-3 1,3-1,-3-3,-2 3,2-4,3-1,-1 0,6 0,0 0,-2 0,18 0,5 0,33 0,87 13,-12-8,-1 2,4 0,30-2,-8 0,8 1,7-1,4 0,-4-5,2 5,-7 0,8 1,-8-1,1-2,-6 7,-3-7,19 16,-7-3,4 13,-31-6,-28 4,-22-11,-27 5,-24-6,-41-7,28-5,-2 0,-3-3,0 0,-3 0,3 0,-32 0,-7 0,2 0,41 0,-1 0,2 0,-1 0,-3 0,-1 0,2 0,0 0,0 0,1 0,-44 0,-2 0,6 0,7 0,8 0,10 0,-17 0,21 0,-1 0,29 6,20-4,67 17,-10-11,44 7,-1-2,2-9,-36 1,1 0,1-3,0 1,3 2,0 1,2-1,0 0,-1 3,0 1,-1 1,-1 0,1 0,1 1,-4-2,0 1,-3 0,-1 1,43 13,-9 3,-1-3,-11 4,1 1,-9-1,14 8,-3 7,0 2,-4 5,-5-7,1 1,12-7,3-2,-1-6,-14 0,-10-7,-26-1,-2-6,-20-7,5-2,8-6,-4 0,17 0,-12 0,1 0,-9 0,-78-13,5 4,5-1,-3 0,-28-6,-12-3,1 0,44 9,0 0,-40-4,43 6,-2 0,-1-2,-2 1,-2 1,-2 0,1-2,-1 0,-3 2,0 0,-4 0,-1 0,3 0,-1-2,4 1,0-1,-1 0,2 1,3 1,1 1,-1 0,1 0,1 0,2 0,1-1,2 1,-38-7,7 6,28-2,0 0,-40 1,41-2,1 1,-29 2,28 1,3 1,24 4,-4-4,14 6,6-13,33-3,-10 0,38-3,-29 4,11-7,1-14,-6 6,12-18,-5 9,6-24,1 10,-7-17,4 10,-17-10,-3 10,-27-4,-23 12,-22-4,-15 11,-13-5,5 14,2-6,8 11,25-4,5 6,26 6,8-17,28 15,29-17,27 19,12 4,-6 5,-17 4,-1-1,0 6,5 0,0 5,7 0,-2 0,-2 0,2 0,-2 0,2 0,2 2,-7 3,0 3,-5 6,-6 0,24 7,-13 8,-29-11,-2 1,15 20,-13-1,-19-12,-2 14,-19-9,-14 12,-17 0,-20-6,-9-1,-6-7,13 0,10 0,21-7,14 5,14-11,28 12,17-6,22 7,-32-17,1-1,1 2,1 1,9-3,0 0,-2 4,-1-1,7-2,-1-1,-8 2,-1 1,3-3,-2 1,32 17,-9-7,-28 5,-22-11,-22 5,-28 0,-23-5,-28 5,3-13,-13-3,32-3,-30-2,27 0,-13 0,8 0,15-7,14-1,8 0,13-5,27-1,1-9,28-6,-18 0,-1-6,-14-2,-9-6,-25-7,-12-1,-23-6,-4 4,10 10,-7-12,2 2,-13-19,8 6,15 2,8 6,12 7,2 7,13 15,-5 2,12 17,33 17,-3 11,13 5,4 2,15 12,-18-11,1 1,23 16,-21-10,-2 2,24 22,-9-2,-20-7,-5 2,4-2,-6 7,2-2,-8 3,-2 2,-5 4,5 1,-6 6,3-8,-7 16,1-16,-8-10,0 1,8 24,-1 17,-6-13,-1-1,-14-13,-1-8,-6-15,-1 5,1-16,-1 10,7-13,-5 0,12-7,-6-1,7-6,-13-7,4 5,-25-12,-9 6,-17-14,-18-7,-3-9,-12-6,40 15,-2-1,-3-1,-1 0,-1 2,0-1,1 1,2 1,-35-6,43 11,-1 0,0-2,-1 1,-5-2,-1 1,-3 0,0 0,-4-2,1 0,0 3,1-1,3-2,0 0,1 2,1 1,6-3,2 0,-47-8,12-4,7 5,3-7,-11 4,3-7,-11 0,12 0,9 6,8 3,19 5,3 1,26 6,-3-5,17 5,2-13,15 5,-6 1,11 2,-12 12,-7 33,-2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1-24T14:57:42.299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622 1,'-16'38,"3"-4,13-13,0 2,0 12,-6 2,-2 6,-7 7,1-5,-1 5,7-13,-5-2,12-6,-6-7,7 12,0-3,0 12,0 7,0 1,-6 1,4 4,-4-11,6-2,0-1,0-11,0 10,0-4,0 7,0 12,-13-3,4 11,-12-6,13-7,-5 18,5-14,0 9,-5-7,11-12,-4 11,-1-11,-1 11,0-17,-5 28,5-19,0 16,-4-7,10-6,-11 1,11-3,-10 1,4-5,-7 11,1-11,-1 5,7-7,-5-6,5 5,0-5,-5 7,12-1,-12 0,5 1,0-1,-5 0,11 1,-4-1,0 1,4 5,-11-4,12 12,-12-13,11 13,-4-6,-1 7,6 0,-6 0,7-7,0-1,-6-7,4-6,-4 5,-1-12,6 6,-12-1,5-4,0 4,-5 0,5-11,0 10,1-18,7-1,20-47,4-17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1-24T14:57:43.964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0 2068,'15'-40,"-1"2,7 36,-5-4,11-1,-4-1,12-6,-4-1,10 7,-10-5,4 5,1 0,-6-5,12 5,-12-6,12-1,2 1,0-7,13 5,-12-11,5 4,-7 1,0-6,1 12,-7-11,-2 11,-6-5,0 0,6-1,-4-7,17 0,-16 6,23-4,-17 11,18-11,-11 11,12-12,-6 6,7-7,0 0,-1 0,1 0,0 0,-6 7,-3-5,-5 10,-7-3,11-1,-10-2,19-6,-6 0,0 0,6 1,-12-1,11 6,-11-4,5 4,-1-6,-4 1,12-1,-6 0,13 0,-4 0,4 0,-6 0,0 0,-7 7,-1 1,-13 0,5 5,-5-12,6 12,0-11,1 11,5-11,-4 11,5-12,-6 12,-1-11,0 11,1-5,-1 0,1 5,-8-5,13 0,-11 5,12-11,-7 11,7-5,-5 7,-1-1,-9 1,-6 6,-13-5,-3 11,-20-24,-1 15,-6-16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1-24T14:57:46.439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 0,'39'10,"-12"-4,-21 36,1-13,-6 0,12 0,2 0,1 6,11 2,-5 6,14 1,-6-1,12 1,1 5,15-4,2 12,10-6,3 7,2-7,-2-3,-11-15,7 13,0-7,-19-12,0 3,-6 2,0 1,3-4,-1 1,-2 2,-1 0,39 25,-10-4,-9-10,-3 2,2-6,-2-1,9 4,-2 3,-24-16,1 0,36 22,-37-22,-1-2,39 18,-14 0,1-6,-27-7,40 10,-33-12,29 12,-11-11,0 4,-2-13,-13 6,-1-12,-13 5,-1-7,-14 1,-8-7,-46-40,16 22,-30-35,31 37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1-24T14:57:50.064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732 139,'-47'8,"13"-2,28-6,-1 13,-13 10,-17 20,-21 2,-2 5,3-20,7-9,19-14,4-20,19-10,21-14,17-13,22-1,12 0,2 1,0 6,-2 14,-19 3,-10 19,-7 8,-19 14,-9 21,-26 20,-12 12,-7-5,6-14,2-3,-1-2,4 0,-4 1,5-1,-8 7,4-5,13-2,4-14,33-14,23-15,25-24,16-10,-3-5,-17 6,8-4,1-2,6-1,0-5,0 2,1-6,-3 9,-2 2,-4 12,0-8,-11 25,-16-4,-32 32,-29 10,-16 3,-13 10,-10-4,-4 4,-2 2,1-1,-1 0,7 1,-8-1,3 0,-4 7,-1 3,6-1,3 1,10-12,5 3,10-10,-4 7,18-4,3-6,34-4,30-19,28-14,16-14,-9-5,-10-4,6-7,8-2,0-5,4-6,-2 3,-38 19,-1 1,39-19,-2 1,-8 3,-2 7,-6 7,-2 6,-17 13,-5 1,-47 26,-37 12,-35 22,-3-2,2 2,0-4,1 4,-2-10,2 5,-2-4,-3 9,-1-5,5 5,1-5,5 5,1-6,4 1,16-10,-4 4,16-5,9 0,23-14,43-11,38-26,22-10,-4-5,-10-10,-2-4,-32 19,0 0,0-3,-1 1,1 2,0 0,2-3,0 1,-2 1,0 1,-1 0,0 0,-2 2,1 1,41-16,-5 3,-3 4,6 7,-16 9,-11 14,-47 25,-35 14,-29 7,-24 3,-9 0,41-22,-1-1,-1 3,1-1,-2-2,-1 1,-1 1,1 0,0 0,1 2,-2 2,-1 0,-2 2,0 0,-1-1,-1-1,-3 2,0 0,4-1,1 1,1 2,2 1,5-4,0-1,4 0,0-1,-28 22,2-5,19-16,0 9,30-17,18-2,53-28,29-23,9-6,-4-9,-40 21,1-2,2-6,1-1,2 2,2-1,2-2,1-1,2 1,1 0,-1-1,0 0,3 0,0-1,-3 4,0 0,-2 0,-2 1,-2 3,-2 1,-2 1,0 1,41-14,-7 7,-17 7,-9 7,5-4,-23 6,2 7,-34 2,-68 38,3-5,5-2,-2 3,8-1,2-1,-2 1,0-1,-2 2,0 1,-3-1,0 1,0 1,0 0,-4 1,-1 0,-2 4,0 1,-2 2,0 1,0 0,2-1,5-1,0-1,2-3,1 0,3-2,3 0,-32 22,4-5,9-3,5 5,7 2,20-7,31-10,45-29,23-15,15-12,-6-13,-31 13,0-1,4-4,1-1,3-4,0-1,3-1,2-1,-2-2,1 1,0-1,0 0,-2-1,0 1,2 0,0 0,-3 1,1 1,2 2,-1 1,-2 0,-2 1,-4 5,-1 2,33-19,-8 9,-11 8,9 5,-18 11,-10 3,-22 12,-72 28,-4 3,8-11,-2 1,-30 23,17-11,-3 10,25-20,-2 0,-4 5,-1 1,-3 3,-1 1,-2 1,-2 1,0 0,0 0,2-1,-1 0,-4 4,1-1,7-5,0-2,2-4,0-2,-36 23,7-5,10 2,4-2,8 1,2-6,12 0,-3 1,11-7,-9 11,18-10,3 6,27-15,23-21,35-21,14-16,7-11,-13-4,2-2,-34 17,2 0,2 1,0-2,4-5,1-2,2 2,2-1,0-4,0-2,1 4,1-1,1-2,-1 0,0 1,1 0,4-1,0 0,-1 1,0 0,-1 1,-1 1,-3 3,-2 2,2-1,-2 1,-3 2,0 1,2 0,0 2,-2 0,0 0,-6 1,0 1,41-24,-12 6,-6 7,11-11,-16 3,10 0,-20 3,-7 14,-9 5,-6 9,-7 1,-1 11,-6-11,-27 50,8-27,-37 56,11-34,-20 18,5-13,-5-2,7-6,0 0,6-7,-5 6,5-19,0 11,-5-12,-1 12,-2-3,-18 10,4-5,-26 14,6-1,-3 4,15-9,14-6,6 0,-24 10,4 0,-4-1,-1 6,0 0,-2-1,11-9,4 5,-4 0,2 1,-2-1,2 1,-6 3,4 4,-4-3,6-4,-2-1,10-4,-16 6,1 1,-12 6,1 0,1 7,4-5,-12 5,13-7,0-6,15-8,15-8,14-13,15-1,65-27,-17 16,48-16,-39 14,1-2,5-7,3-6,12-1,2-13,13-9,-2-4,0 0,-11 1,-13 14,0-6,5 5,-1-1,1 1,5-1,0-4,7-3,2 4,2-4,8-1,-1 4,1 1,-5 6,-10-2,-3 10,14-10,-3 3,12-5,-9-6,-12 11,-8-4,5 6,-4-6,14 4,5-11,-10 12,2 1,-18 8,-9 7,-14-1,-8 7,-7-5,7 5,2 0,12-5,2 5,7-13,-1 12,-6-11,5 12,-12 0,5-4,-12 10,-2-4,0-1,-5 5,11-4,-4 0,12 4,-11-4,10-1,-18 6,-2-6,-1 26,-24-1,14 5,-22-4,17-11,21 13,-12-12,19 17,-26-16,0 11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4ABB0-910B-48FC-96ED-C9C9149DE422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81516-696E-49E6-9790-EF831120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97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2A64-B8A0-492A-B244-6388B9845F0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510C05C-AA4E-4ABD-A8E8-731B66F7E7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2A64-B8A0-492A-B244-6388B9845F0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C05C-AA4E-4ABD-A8E8-731B66F7E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2A64-B8A0-492A-B244-6388B9845F0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C05C-AA4E-4ABD-A8E8-731B66F7E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2A64-B8A0-492A-B244-6388B9845F0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C05C-AA4E-4ABD-A8E8-731B66F7E7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2A64-B8A0-492A-B244-6388B9845F0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10C05C-AA4E-4ABD-A8E8-731B66F7E7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2A64-B8A0-492A-B244-6388B9845F0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C05C-AA4E-4ABD-A8E8-731B66F7E7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2A64-B8A0-492A-B244-6388B9845F0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C05C-AA4E-4ABD-A8E8-731B66F7E73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2A64-B8A0-492A-B244-6388B9845F0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C05C-AA4E-4ABD-A8E8-731B66F7E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2A64-B8A0-492A-B244-6388B9845F0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C05C-AA4E-4ABD-A8E8-731B66F7E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2A64-B8A0-492A-B244-6388B9845F0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C05C-AA4E-4ABD-A8E8-731B66F7E73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2A64-B8A0-492A-B244-6388B9845F0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10C05C-AA4E-4ABD-A8E8-731B66F7E73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4802A64-B8A0-492A-B244-6388B9845F0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510C05C-AA4E-4ABD-A8E8-731B66F7E7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20.png"/><Relationship Id="rId2" Type="http://schemas.openxmlformats.org/officeDocument/2006/relationships/image" Target="../media/image6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19.png"/><Relationship Id="rId4" Type="http://schemas.openxmlformats.org/officeDocument/2006/relationships/image" Target="../media/image16.png"/><Relationship Id="rId9" Type="http://schemas.openxmlformats.org/officeDocument/2006/relationships/customXml" Target="../ink/ink4.xml"/><Relationship Id="rId1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sxmI4Y1K3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>
                <a:solidFill>
                  <a:srgbClr val="7030A0"/>
                </a:solidFill>
              </a:rPr>
              <a:t>Bellringer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Work on the Warm Up Sheet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4343400"/>
            <a:ext cx="312420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NEED: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</a:rPr>
              <a:t>Graphing Sheet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</a:rPr>
              <a:t>Protractor</a:t>
            </a:r>
          </a:p>
        </p:txBody>
      </p:sp>
    </p:spTree>
    <p:extLst>
      <p:ext uri="{BB962C8B-B14F-4D97-AF65-F5344CB8AC3E}">
        <p14:creationId xmlns:p14="http://schemas.microsoft.com/office/powerpoint/2010/main" val="2943333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Transformation around a point, called the </a:t>
            </a:r>
            <a:r>
              <a:rPr lang="en-US" b="1" dirty="0"/>
              <a:t>center of rotation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2430" t="19792" r="28917" b="38541"/>
          <a:stretch/>
        </p:blipFill>
        <p:spPr>
          <a:xfrm>
            <a:off x="1676400" y="2590800"/>
            <a:ext cx="5943600" cy="36021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5588297"/>
            <a:ext cx="2615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Center of Rotation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67000" y="5943600"/>
            <a:ext cx="1371600" cy="10636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CBA0C0D-E109-EB49-AA94-278C694A0CE6}"/>
                  </a:ext>
                </a:extLst>
              </p14:cNvPr>
              <p14:cNvContentPartPr/>
              <p14:nvPr/>
            </p14:nvContentPartPr>
            <p14:xfrm>
              <a:off x="2065505" y="2910783"/>
              <a:ext cx="1629360" cy="1629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CBA0C0D-E109-EB49-AA94-278C694A0CE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11505" y="2802783"/>
                <a:ext cx="1737000" cy="184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565BF4A-15D1-AA42-81D8-2AD6F1755C87}"/>
                  </a:ext>
                </a:extLst>
              </p14:cNvPr>
              <p14:cNvContentPartPr/>
              <p14:nvPr/>
            </p14:nvContentPartPr>
            <p14:xfrm>
              <a:off x="2073425" y="4277343"/>
              <a:ext cx="1577520" cy="2502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565BF4A-15D1-AA42-81D8-2AD6F1755C8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019785" y="4169343"/>
                <a:ext cx="1685160" cy="46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D1B48DA6-6CAB-C44E-90FE-EA5A1775E703}"/>
                  </a:ext>
                </a:extLst>
              </p14:cNvPr>
              <p14:cNvContentPartPr/>
              <p14:nvPr/>
            </p14:nvContentPartPr>
            <p14:xfrm>
              <a:off x="2237225" y="3204903"/>
              <a:ext cx="1135440" cy="11923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D1B48DA6-6CAB-C44E-90FE-EA5A1775E70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83225" y="3097263"/>
                <a:ext cx="1243080" cy="140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C87C5B81-3897-E443-8A7E-5AAE733FB609}"/>
                  </a:ext>
                </a:extLst>
              </p14:cNvPr>
              <p14:cNvContentPartPr/>
              <p14:nvPr/>
            </p14:nvContentPartPr>
            <p14:xfrm>
              <a:off x="5821025" y="3943983"/>
              <a:ext cx="224280" cy="14554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C87C5B81-3897-E443-8A7E-5AAE733FB60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767025" y="3836343"/>
                <a:ext cx="331920" cy="167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0BC71883-724D-B44E-BD2F-F316B0DAEC90}"/>
                  </a:ext>
                </a:extLst>
              </p14:cNvPr>
              <p14:cNvContentPartPr/>
              <p14:nvPr/>
            </p14:nvContentPartPr>
            <p14:xfrm>
              <a:off x="5805545" y="4750743"/>
              <a:ext cx="1473480" cy="7448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0BC71883-724D-B44E-BD2F-F316B0DAEC90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751545" y="4643103"/>
                <a:ext cx="1581120" cy="96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11AB6E20-D22D-A44E-9274-91ECCB5437BA}"/>
                  </a:ext>
                </a:extLst>
              </p14:cNvPr>
              <p14:cNvContentPartPr/>
              <p14:nvPr/>
            </p14:nvContentPartPr>
            <p14:xfrm>
              <a:off x="6065465" y="3892143"/>
              <a:ext cx="1064880" cy="7682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11AB6E20-D22D-A44E-9274-91ECCB5437BA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011825" y="3784143"/>
                <a:ext cx="1172520" cy="98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8E6A168C-0472-3E4B-AC67-DCF5C22D2D74}"/>
                  </a:ext>
                </a:extLst>
              </p14:cNvPr>
              <p14:cNvContentPartPr/>
              <p14:nvPr/>
            </p14:nvContentPartPr>
            <p14:xfrm>
              <a:off x="5901305" y="4154583"/>
              <a:ext cx="1262880" cy="105984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8E6A168C-0472-3E4B-AC67-DCF5C22D2D74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847665" y="4046943"/>
                <a:ext cx="1370520" cy="127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1565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Every point and its image are the same distance from the center of rotation.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3016" t="19792" r="28917" b="37500"/>
          <a:stretch/>
        </p:blipFill>
        <p:spPr>
          <a:xfrm>
            <a:off x="1524000" y="2362200"/>
            <a:ext cx="6172200" cy="389323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3581400" y="4953000"/>
            <a:ext cx="30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953000" y="5562600"/>
            <a:ext cx="152400" cy="334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819400" y="5071304"/>
            <a:ext cx="30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667000" y="4953000"/>
            <a:ext cx="30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76800" y="4800600"/>
            <a:ext cx="22860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951294" y="4678362"/>
            <a:ext cx="22860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852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All angles with the vertex as the center of rotation formed by a point and its image have the same measure. This angle measure is the </a:t>
            </a:r>
            <a:r>
              <a:rPr lang="en-US" b="1" dirty="0"/>
              <a:t>angle of rotation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3016" t="19792" r="28331" b="38541"/>
          <a:stretch/>
        </p:blipFill>
        <p:spPr>
          <a:xfrm>
            <a:off x="1676400" y="2819400"/>
            <a:ext cx="5943600" cy="360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43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useful strategy to help you rotate…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Physically </a:t>
            </a:r>
            <a:r>
              <a:rPr lang="en-US" sz="3200" u="sng" dirty="0"/>
              <a:t>turn the paper</a:t>
            </a:r>
            <a:r>
              <a:rPr lang="en-US" sz="3200" dirty="0"/>
              <a:t> so that you can see where the shape should end up. </a:t>
            </a:r>
          </a:p>
        </p:txBody>
      </p:sp>
    </p:spTree>
    <p:extLst>
      <p:ext uri="{BB962C8B-B14F-4D97-AF65-F5344CB8AC3E}">
        <p14:creationId xmlns:p14="http://schemas.microsoft.com/office/powerpoint/2010/main" val="33566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95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NOTE: ROTATIONS ARE ALWAYS COUNTERCLOCKWISE AND AROUND THE ORIGIN UNLESS SPECIFIED OTHERWISE!</a:t>
            </a:r>
          </a:p>
        </p:txBody>
      </p:sp>
    </p:spTree>
    <p:extLst>
      <p:ext uri="{BB962C8B-B14F-4D97-AF65-F5344CB8AC3E}">
        <p14:creationId xmlns:p14="http://schemas.microsoft.com/office/powerpoint/2010/main" val="424770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295400"/>
            <a:ext cx="5486400" cy="5312948"/>
          </a:xfrm>
          <a:prstGeom prst="rect">
            <a:avLst/>
          </a:prstGeom>
        </p:spPr>
      </p:pic>
      <p:sp>
        <p:nvSpPr>
          <p:cNvPr id="8" name="Right Triangle 7"/>
          <p:cNvSpPr/>
          <p:nvPr/>
        </p:nvSpPr>
        <p:spPr>
          <a:xfrm>
            <a:off x="2885493" y="3086100"/>
            <a:ext cx="228599" cy="66097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Challenge: ROTATE the shape 90</a:t>
            </a:r>
            <a:r>
              <a:rPr lang="en-US" baseline="30000" dirty="0"/>
              <a:t>o</a:t>
            </a:r>
            <a:r>
              <a:rPr lang="en-US" dirty="0"/>
              <a:t> clockwise around the origin.</a:t>
            </a:r>
          </a:p>
        </p:txBody>
      </p:sp>
      <p:sp>
        <p:nvSpPr>
          <p:cNvPr id="5" name="Oval 4"/>
          <p:cNvSpPr/>
          <p:nvPr/>
        </p:nvSpPr>
        <p:spPr>
          <a:xfrm>
            <a:off x="2847392" y="370897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75992" y="371367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52219" y="3048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553200" y="1879153"/>
            <a:ext cx="205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Coordinates:</a:t>
            </a:r>
          </a:p>
          <a:p>
            <a:r>
              <a:rPr lang="en-US" sz="2400" b="1" dirty="0">
                <a:solidFill>
                  <a:srgbClr val="00B0F0"/>
                </a:solidFill>
              </a:rPr>
              <a:t>A (-5, 4)</a:t>
            </a:r>
          </a:p>
          <a:p>
            <a:r>
              <a:rPr lang="en-US" sz="2400" b="1" dirty="0">
                <a:solidFill>
                  <a:srgbClr val="00B0F0"/>
                </a:solidFill>
              </a:rPr>
              <a:t>B (-5, 1)</a:t>
            </a:r>
          </a:p>
          <a:p>
            <a:r>
              <a:rPr lang="en-US" sz="2400" b="1" dirty="0">
                <a:solidFill>
                  <a:srgbClr val="00B0F0"/>
                </a:solidFill>
              </a:rPr>
              <a:t>C (-4, 1)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56892" y="2819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18792" y="358412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24200" y="358254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03655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295400"/>
            <a:ext cx="5486400" cy="5312948"/>
          </a:xfrm>
          <a:prstGeom prst="rect">
            <a:avLst/>
          </a:prstGeom>
        </p:spPr>
      </p:pic>
      <p:sp>
        <p:nvSpPr>
          <p:cNvPr id="8" name="Right Triangle 7"/>
          <p:cNvSpPr/>
          <p:nvPr/>
        </p:nvSpPr>
        <p:spPr>
          <a:xfrm>
            <a:off x="2885493" y="3086100"/>
            <a:ext cx="228599" cy="66097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Challenge: ROTATE the shape 90</a:t>
            </a:r>
            <a:r>
              <a:rPr lang="en-US" baseline="30000" dirty="0"/>
              <a:t>o</a:t>
            </a:r>
            <a:r>
              <a:rPr lang="en-US" dirty="0"/>
              <a:t> clockwise around the origin.</a:t>
            </a:r>
          </a:p>
        </p:txBody>
      </p:sp>
      <p:sp>
        <p:nvSpPr>
          <p:cNvPr id="5" name="Oval 4"/>
          <p:cNvSpPr/>
          <p:nvPr/>
        </p:nvSpPr>
        <p:spPr>
          <a:xfrm>
            <a:off x="2847392" y="370897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75992" y="371367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52219" y="3048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553200" y="1879153"/>
            <a:ext cx="205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Coordinates:</a:t>
            </a:r>
          </a:p>
          <a:p>
            <a:r>
              <a:rPr lang="en-US" sz="2400" b="1" dirty="0">
                <a:solidFill>
                  <a:srgbClr val="00B0F0"/>
                </a:solidFill>
              </a:rPr>
              <a:t>A (-5, 4)</a:t>
            </a:r>
          </a:p>
          <a:p>
            <a:r>
              <a:rPr lang="en-US" sz="2400" b="1" dirty="0">
                <a:solidFill>
                  <a:srgbClr val="00B0F0"/>
                </a:solidFill>
              </a:rPr>
              <a:t>B (-5, 1)</a:t>
            </a:r>
          </a:p>
          <a:p>
            <a:r>
              <a:rPr lang="en-US" sz="2400" b="1" dirty="0">
                <a:solidFill>
                  <a:srgbClr val="00B0F0"/>
                </a:solidFill>
              </a:rPr>
              <a:t>C (-4, 1)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56892" y="2819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18792" y="358412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24200" y="358254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C</a:t>
            </a:r>
          </a:p>
        </p:txBody>
      </p:sp>
      <p:sp>
        <p:nvSpPr>
          <p:cNvPr id="13" name="Right Triangle 12"/>
          <p:cNvSpPr/>
          <p:nvPr/>
        </p:nvSpPr>
        <p:spPr>
          <a:xfrm rot="5400000">
            <a:off x="4407188" y="2673578"/>
            <a:ext cx="228599" cy="66097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790492" y="2652506"/>
            <a:ext cx="467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A’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94282" y="2590800"/>
            <a:ext cx="393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B’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94282" y="3086100"/>
            <a:ext cx="481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C’</a:t>
            </a:r>
          </a:p>
        </p:txBody>
      </p:sp>
      <p:sp>
        <p:nvSpPr>
          <p:cNvPr id="17" name="Oval 16"/>
          <p:cNvSpPr/>
          <p:nvPr/>
        </p:nvSpPr>
        <p:spPr>
          <a:xfrm>
            <a:off x="4158765" y="30861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152900" y="285166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813875" y="2868123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48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Rotation Activity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Perform the three rotations on the figure.</a:t>
            </a:r>
          </a:p>
          <a:p>
            <a:r>
              <a:rPr lang="en-US" dirty="0"/>
              <a:t>After you perform the rotations, try to come up with a rule that represents the rotation!</a:t>
            </a:r>
          </a:p>
        </p:txBody>
      </p:sp>
    </p:spTree>
    <p:extLst>
      <p:ext uri="{BB962C8B-B14F-4D97-AF65-F5344CB8AC3E}">
        <p14:creationId xmlns:p14="http://schemas.microsoft.com/office/powerpoint/2010/main" val="98542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rule did you come up with for </a:t>
            </a:r>
          </a:p>
          <a:p>
            <a:r>
              <a:rPr lang="en-US" dirty="0"/>
              <a:t>90° rotation counterclockwise</a:t>
            </a:r>
          </a:p>
          <a:p>
            <a:endParaRPr lang="en-US" dirty="0" smtClean="0"/>
          </a:p>
          <a:p>
            <a:r>
              <a:rPr lang="en-US" dirty="0" smtClean="0"/>
              <a:t>180</a:t>
            </a:r>
            <a:r>
              <a:rPr lang="en-US" dirty="0"/>
              <a:t>° </a:t>
            </a:r>
            <a:r>
              <a:rPr lang="en-US" dirty="0" smtClean="0"/>
              <a:t>rotation</a:t>
            </a:r>
          </a:p>
          <a:p>
            <a:endParaRPr lang="en-US" dirty="0"/>
          </a:p>
          <a:p>
            <a:r>
              <a:rPr lang="en-US" dirty="0" smtClean="0"/>
              <a:t>90</a:t>
            </a:r>
            <a:r>
              <a:rPr lang="en-US" dirty="0"/>
              <a:t>° rotation clockwise</a:t>
            </a:r>
          </a:p>
          <a:p>
            <a:endParaRPr lang="en-US" dirty="0" smtClean="0"/>
          </a:p>
          <a:p>
            <a:r>
              <a:rPr lang="en-US" dirty="0" smtClean="0"/>
              <a:t>360</a:t>
            </a:r>
            <a:r>
              <a:rPr lang="en-US" dirty="0"/>
              <a:t>° rotation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90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Rotation around </a:t>
            </a:r>
            <a:r>
              <a:rPr lang="en-US" b="1" dirty="0"/>
              <a:t>the origin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90° rotation counterclockwise</a:t>
            </a:r>
          </a:p>
          <a:p>
            <a:pPr lvl="1"/>
            <a:r>
              <a:rPr lang="en-US" dirty="0"/>
              <a:t>(x, y)</a:t>
            </a:r>
            <a:r>
              <a:rPr lang="en-US" dirty="0">
                <a:sym typeface="Wingdings" panose="05000000000000000000" pitchFamily="2" charset="2"/>
              </a:rPr>
              <a:t>(-y, x)</a:t>
            </a:r>
            <a:endParaRPr lang="en-US" dirty="0"/>
          </a:p>
          <a:p>
            <a:r>
              <a:rPr lang="en-US" dirty="0"/>
              <a:t>180° rotation</a:t>
            </a:r>
          </a:p>
          <a:p>
            <a:pPr lvl="1"/>
            <a:r>
              <a:rPr lang="en-US" dirty="0"/>
              <a:t>(x, y)</a:t>
            </a:r>
            <a:r>
              <a:rPr lang="en-US" dirty="0">
                <a:sym typeface="Wingdings" panose="05000000000000000000" pitchFamily="2" charset="2"/>
              </a:rPr>
              <a:t> (-x, -y)</a:t>
            </a:r>
            <a:endParaRPr lang="en-US" dirty="0"/>
          </a:p>
          <a:p>
            <a:r>
              <a:rPr lang="en-US" dirty="0"/>
              <a:t>90° rotation clockwise</a:t>
            </a:r>
          </a:p>
          <a:p>
            <a:pPr lvl="1"/>
            <a:r>
              <a:rPr lang="en-US" dirty="0"/>
              <a:t>(x, y)</a:t>
            </a:r>
            <a:r>
              <a:rPr lang="en-US" dirty="0">
                <a:sym typeface="Wingdings" panose="05000000000000000000" pitchFamily="2" charset="2"/>
              </a:rPr>
              <a:t>(y, -x)</a:t>
            </a:r>
            <a:endParaRPr lang="en-US" dirty="0"/>
          </a:p>
          <a:p>
            <a:r>
              <a:rPr lang="en-US" dirty="0"/>
              <a:t>360° rotation</a:t>
            </a:r>
          </a:p>
          <a:p>
            <a:pPr lvl="1"/>
            <a:r>
              <a:rPr lang="en-US" dirty="0"/>
              <a:t>(x, y)</a:t>
            </a:r>
            <a:r>
              <a:rPr lang="en-US" dirty="0">
                <a:sym typeface="Wingdings" panose="05000000000000000000" pitchFamily="2" charset="2"/>
              </a:rPr>
              <a:t> (x, y)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35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Rigid 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Translations</a:t>
            </a:r>
          </a:p>
          <a:p>
            <a:r>
              <a:rPr lang="en-US" sz="4400" dirty="0"/>
              <a:t>Reflections </a:t>
            </a:r>
          </a:p>
          <a:p>
            <a:r>
              <a:rPr lang="en-US" sz="4400" dirty="0"/>
              <a:t>Rotations </a:t>
            </a:r>
          </a:p>
          <a:p>
            <a:endParaRPr lang="en-US" sz="4400" dirty="0"/>
          </a:p>
          <a:p>
            <a:r>
              <a:rPr lang="en-US" sz="6600" i="1" dirty="0">
                <a:solidFill>
                  <a:srgbClr val="FF0000"/>
                </a:solidFill>
              </a:rPr>
              <a:t>Quiz Friday</a:t>
            </a:r>
          </a:p>
        </p:txBody>
      </p:sp>
    </p:spTree>
    <p:extLst>
      <p:ext uri="{BB962C8B-B14F-4D97-AF65-F5344CB8AC3E}">
        <p14:creationId xmlns:p14="http://schemas.microsoft.com/office/powerpoint/2010/main" val="12881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These rules only apply to rotation AROUND THE ORIGIN!!</a:t>
            </a:r>
          </a:p>
        </p:txBody>
      </p:sp>
    </p:spTree>
    <p:extLst>
      <p:ext uri="{BB962C8B-B14F-4D97-AF65-F5344CB8AC3E}">
        <p14:creationId xmlns:p14="http://schemas.microsoft.com/office/powerpoint/2010/main" val="380307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Rotation about origin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is another way to describe a 90° counterclockwise rotation? 90° clockwise rotation?</a:t>
            </a:r>
          </a:p>
          <a:p>
            <a:r>
              <a:rPr lang="en-US" sz="3200" dirty="0"/>
              <a:t>Why do 180° and 360° rotations have no direction?</a:t>
            </a:r>
          </a:p>
        </p:txBody>
      </p:sp>
    </p:spTree>
    <p:extLst>
      <p:ext uri="{BB962C8B-B14F-4D97-AF65-F5344CB8AC3E}">
        <p14:creationId xmlns:p14="http://schemas.microsoft.com/office/powerpoint/2010/main" val="61537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Draw trapezoid ABCD. Then rotate it 90</a:t>
            </a:r>
            <a:r>
              <a:rPr lang="en-US" baseline="30000" dirty="0"/>
              <a:t>o</a:t>
            </a:r>
            <a:r>
              <a:rPr lang="en-US" dirty="0"/>
              <a:t> counterclockwise.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371600"/>
            <a:ext cx="5486400" cy="53129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1676400"/>
            <a:ext cx="205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Coordinates:</a:t>
            </a:r>
          </a:p>
          <a:p>
            <a:r>
              <a:rPr lang="en-US" sz="2400" b="1" dirty="0">
                <a:solidFill>
                  <a:srgbClr val="00B0F0"/>
                </a:solidFill>
              </a:rPr>
              <a:t>A (1, 6)</a:t>
            </a:r>
          </a:p>
          <a:p>
            <a:r>
              <a:rPr lang="en-US" sz="2400" b="1" dirty="0">
                <a:solidFill>
                  <a:srgbClr val="00B0F0"/>
                </a:solidFill>
              </a:rPr>
              <a:t>B (5, 6)</a:t>
            </a:r>
          </a:p>
          <a:p>
            <a:r>
              <a:rPr lang="en-US" sz="2400" b="1" dirty="0">
                <a:solidFill>
                  <a:srgbClr val="00B0F0"/>
                </a:solidFill>
              </a:rPr>
              <a:t>C (3, 4)</a:t>
            </a:r>
          </a:p>
          <a:p>
            <a:r>
              <a:rPr lang="en-US" sz="2400" b="1" dirty="0">
                <a:solidFill>
                  <a:srgbClr val="00B0F0"/>
                </a:solidFill>
              </a:rPr>
              <a:t>D (1, 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867400" y="2514600"/>
            <a:ext cx="1371600" cy="952500"/>
            <a:chOff x="5867400" y="2514600"/>
            <a:chExt cx="1371600" cy="952500"/>
          </a:xfrm>
        </p:grpSpPr>
        <p:sp>
          <p:nvSpPr>
            <p:cNvPr id="6" name="Freeform 5"/>
            <p:cNvSpPr/>
            <p:nvPr/>
          </p:nvSpPr>
          <p:spPr>
            <a:xfrm>
              <a:off x="6096000" y="2765257"/>
              <a:ext cx="878305" cy="421105"/>
            </a:xfrm>
            <a:custGeom>
              <a:avLst/>
              <a:gdLst>
                <a:gd name="connsiteX0" fmla="*/ 0 w 878305"/>
                <a:gd name="connsiteY0" fmla="*/ 421105 h 421105"/>
                <a:gd name="connsiteX1" fmla="*/ 0 w 878305"/>
                <a:gd name="connsiteY1" fmla="*/ 4010 h 421105"/>
                <a:gd name="connsiteX2" fmla="*/ 878305 w 878305"/>
                <a:gd name="connsiteY2" fmla="*/ 0 h 421105"/>
                <a:gd name="connsiteX3" fmla="*/ 433137 w 878305"/>
                <a:gd name="connsiteY3" fmla="*/ 421105 h 421105"/>
                <a:gd name="connsiteX4" fmla="*/ 0 w 878305"/>
                <a:gd name="connsiteY4" fmla="*/ 421105 h 421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8305" h="421105">
                  <a:moveTo>
                    <a:pt x="0" y="421105"/>
                  </a:moveTo>
                  <a:lnTo>
                    <a:pt x="0" y="4010"/>
                  </a:lnTo>
                  <a:lnTo>
                    <a:pt x="878305" y="0"/>
                  </a:lnTo>
                  <a:lnTo>
                    <a:pt x="433137" y="421105"/>
                  </a:lnTo>
                  <a:lnTo>
                    <a:pt x="0" y="421105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67400" y="2514600"/>
              <a:ext cx="3429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A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96100" y="2514600"/>
              <a:ext cx="3429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B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19850" y="3086100"/>
              <a:ext cx="3429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C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86450" y="3086100"/>
              <a:ext cx="3429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D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267200" y="2705100"/>
            <a:ext cx="1120943" cy="1333500"/>
            <a:chOff x="4267200" y="2705100"/>
            <a:chExt cx="1120943" cy="1333500"/>
          </a:xfrm>
        </p:grpSpPr>
        <p:sp>
          <p:nvSpPr>
            <p:cNvPr id="7" name="Freeform 6"/>
            <p:cNvSpPr/>
            <p:nvPr/>
          </p:nvSpPr>
          <p:spPr>
            <a:xfrm rot="16200000">
              <a:off x="4325352" y="3186363"/>
              <a:ext cx="878305" cy="421105"/>
            </a:xfrm>
            <a:custGeom>
              <a:avLst/>
              <a:gdLst>
                <a:gd name="connsiteX0" fmla="*/ 0 w 878305"/>
                <a:gd name="connsiteY0" fmla="*/ 421105 h 421105"/>
                <a:gd name="connsiteX1" fmla="*/ 0 w 878305"/>
                <a:gd name="connsiteY1" fmla="*/ 4010 h 421105"/>
                <a:gd name="connsiteX2" fmla="*/ 878305 w 878305"/>
                <a:gd name="connsiteY2" fmla="*/ 0 h 421105"/>
                <a:gd name="connsiteX3" fmla="*/ 433137 w 878305"/>
                <a:gd name="connsiteY3" fmla="*/ 421105 h 421105"/>
                <a:gd name="connsiteX4" fmla="*/ 0 w 878305"/>
                <a:gd name="connsiteY4" fmla="*/ 421105 h 421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8305" h="421105">
                  <a:moveTo>
                    <a:pt x="0" y="421105"/>
                  </a:moveTo>
                  <a:lnTo>
                    <a:pt x="0" y="4010"/>
                  </a:lnTo>
                  <a:lnTo>
                    <a:pt x="878305" y="0"/>
                  </a:lnTo>
                  <a:lnTo>
                    <a:pt x="433137" y="421105"/>
                  </a:lnTo>
                  <a:lnTo>
                    <a:pt x="0" y="421105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267200" y="3669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A’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76800" y="3657600"/>
              <a:ext cx="5113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D’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29930" y="3186362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C’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272094" y="27051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B’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729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Rotate trapezoid ABCD 180</a:t>
            </a:r>
            <a:r>
              <a:rPr lang="en-US" baseline="30000" dirty="0"/>
              <a:t>o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371600"/>
            <a:ext cx="5486400" cy="53129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1676400"/>
            <a:ext cx="205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Coordinates:</a:t>
            </a:r>
          </a:p>
          <a:p>
            <a:r>
              <a:rPr lang="en-US" sz="2400" b="1" dirty="0">
                <a:solidFill>
                  <a:srgbClr val="00B0F0"/>
                </a:solidFill>
              </a:rPr>
              <a:t>A (1, 6)</a:t>
            </a:r>
          </a:p>
          <a:p>
            <a:r>
              <a:rPr lang="en-US" sz="2400" b="1" dirty="0">
                <a:solidFill>
                  <a:srgbClr val="00B0F0"/>
                </a:solidFill>
              </a:rPr>
              <a:t>B (5, 6)</a:t>
            </a:r>
          </a:p>
          <a:p>
            <a:r>
              <a:rPr lang="en-US" sz="2400" b="1" dirty="0">
                <a:solidFill>
                  <a:srgbClr val="00B0F0"/>
                </a:solidFill>
              </a:rPr>
              <a:t>C (3, 4)</a:t>
            </a:r>
          </a:p>
          <a:p>
            <a:r>
              <a:rPr lang="en-US" sz="2400" b="1" dirty="0">
                <a:solidFill>
                  <a:srgbClr val="00B0F0"/>
                </a:solidFill>
              </a:rPr>
              <a:t>D (1, 4)</a:t>
            </a:r>
          </a:p>
        </p:txBody>
      </p:sp>
      <p:sp>
        <p:nvSpPr>
          <p:cNvPr id="6" name="Freeform 5"/>
          <p:cNvSpPr/>
          <p:nvPr/>
        </p:nvSpPr>
        <p:spPr>
          <a:xfrm>
            <a:off x="6096000" y="2765257"/>
            <a:ext cx="878305" cy="421105"/>
          </a:xfrm>
          <a:custGeom>
            <a:avLst/>
            <a:gdLst>
              <a:gd name="connsiteX0" fmla="*/ 0 w 878305"/>
              <a:gd name="connsiteY0" fmla="*/ 421105 h 421105"/>
              <a:gd name="connsiteX1" fmla="*/ 0 w 878305"/>
              <a:gd name="connsiteY1" fmla="*/ 4010 h 421105"/>
              <a:gd name="connsiteX2" fmla="*/ 878305 w 878305"/>
              <a:gd name="connsiteY2" fmla="*/ 0 h 421105"/>
              <a:gd name="connsiteX3" fmla="*/ 433137 w 878305"/>
              <a:gd name="connsiteY3" fmla="*/ 421105 h 421105"/>
              <a:gd name="connsiteX4" fmla="*/ 0 w 878305"/>
              <a:gd name="connsiteY4" fmla="*/ 421105 h 42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8305" h="421105">
                <a:moveTo>
                  <a:pt x="0" y="421105"/>
                </a:moveTo>
                <a:lnTo>
                  <a:pt x="0" y="4010"/>
                </a:lnTo>
                <a:lnTo>
                  <a:pt x="878305" y="0"/>
                </a:lnTo>
                <a:lnTo>
                  <a:pt x="433137" y="421105"/>
                </a:lnTo>
                <a:lnTo>
                  <a:pt x="0" y="42110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16200000">
            <a:off x="4745052" y="4358219"/>
            <a:ext cx="1032062" cy="1473320"/>
            <a:chOff x="4273034" y="2699267"/>
            <a:chExt cx="1032062" cy="1473320"/>
          </a:xfrm>
        </p:grpSpPr>
        <p:sp>
          <p:nvSpPr>
            <p:cNvPr id="9" name="Freeform 8"/>
            <p:cNvSpPr/>
            <p:nvPr/>
          </p:nvSpPr>
          <p:spPr>
            <a:xfrm rot="16200000">
              <a:off x="4325352" y="3186363"/>
              <a:ext cx="878305" cy="421105"/>
            </a:xfrm>
            <a:custGeom>
              <a:avLst/>
              <a:gdLst>
                <a:gd name="connsiteX0" fmla="*/ 0 w 878305"/>
                <a:gd name="connsiteY0" fmla="*/ 421105 h 421105"/>
                <a:gd name="connsiteX1" fmla="*/ 0 w 878305"/>
                <a:gd name="connsiteY1" fmla="*/ 4010 h 421105"/>
                <a:gd name="connsiteX2" fmla="*/ 878305 w 878305"/>
                <a:gd name="connsiteY2" fmla="*/ 0 h 421105"/>
                <a:gd name="connsiteX3" fmla="*/ 433137 w 878305"/>
                <a:gd name="connsiteY3" fmla="*/ 421105 h 421105"/>
                <a:gd name="connsiteX4" fmla="*/ 0 w 878305"/>
                <a:gd name="connsiteY4" fmla="*/ 421105 h 421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8305" h="421105">
                  <a:moveTo>
                    <a:pt x="0" y="421105"/>
                  </a:moveTo>
                  <a:lnTo>
                    <a:pt x="0" y="4010"/>
                  </a:lnTo>
                  <a:lnTo>
                    <a:pt x="878305" y="0"/>
                  </a:lnTo>
                  <a:lnTo>
                    <a:pt x="433137" y="421105"/>
                  </a:lnTo>
                  <a:lnTo>
                    <a:pt x="0" y="421105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 rot="5400000">
              <a:off x="4267200" y="3669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A’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 rot="5400000">
              <a:off x="4859938" y="3732250"/>
              <a:ext cx="5113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D’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 rot="5400000">
              <a:off x="4929930" y="3186363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C’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 rot="5400000">
              <a:off x="4272094" y="2705101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B’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867400" y="2514600"/>
            <a:ext cx="1371600" cy="952500"/>
            <a:chOff x="5867400" y="2514600"/>
            <a:chExt cx="1371600" cy="952500"/>
          </a:xfrm>
        </p:grpSpPr>
        <p:sp>
          <p:nvSpPr>
            <p:cNvPr id="15" name="Freeform 14"/>
            <p:cNvSpPr/>
            <p:nvPr/>
          </p:nvSpPr>
          <p:spPr>
            <a:xfrm>
              <a:off x="6096000" y="2765257"/>
              <a:ext cx="878305" cy="421105"/>
            </a:xfrm>
            <a:custGeom>
              <a:avLst/>
              <a:gdLst>
                <a:gd name="connsiteX0" fmla="*/ 0 w 878305"/>
                <a:gd name="connsiteY0" fmla="*/ 421105 h 421105"/>
                <a:gd name="connsiteX1" fmla="*/ 0 w 878305"/>
                <a:gd name="connsiteY1" fmla="*/ 4010 h 421105"/>
                <a:gd name="connsiteX2" fmla="*/ 878305 w 878305"/>
                <a:gd name="connsiteY2" fmla="*/ 0 h 421105"/>
                <a:gd name="connsiteX3" fmla="*/ 433137 w 878305"/>
                <a:gd name="connsiteY3" fmla="*/ 421105 h 421105"/>
                <a:gd name="connsiteX4" fmla="*/ 0 w 878305"/>
                <a:gd name="connsiteY4" fmla="*/ 421105 h 421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8305" h="421105">
                  <a:moveTo>
                    <a:pt x="0" y="421105"/>
                  </a:moveTo>
                  <a:lnTo>
                    <a:pt x="0" y="4010"/>
                  </a:lnTo>
                  <a:lnTo>
                    <a:pt x="878305" y="0"/>
                  </a:lnTo>
                  <a:lnTo>
                    <a:pt x="433137" y="421105"/>
                  </a:lnTo>
                  <a:lnTo>
                    <a:pt x="0" y="421105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67400" y="2514600"/>
              <a:ext cx="3429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A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96100" y="2514600"/>
              <a:ext cx="3429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B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19850" y="3086100"/>
              <a:ext cx="3429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C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886450" y="3086100"/>
              <a:ext cx="3429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174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Draw triangle ABC and rotate it 270</a:t>
            </a:r>
            <a:r>
              <a:rPr lang="en-US" baseline="30000" dirty="0"/>
              <a:t>o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371600"/>
            <a:ext cx="5486400" cy="53129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1676400"/>
            <a:ext cx="205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Coordinates:</a:t>
            </a:r>
          </a:p>
          <a:p>
            <a:r>
              <a:rPr lang="en-US" sz="2400" b="1" dirty="0">
                <a:solidFill>
                  <a:srgbClr val="00B0F0"/>
                </a:solidFill>
              </a:rPr>
              <a:t>A (2, 7)</a:t>
            </a:r>
          </a:p>
          <a:p>
            <a:r>
              <a:rPr lang="en-US" sz="2400" b="1" dirty="0">
                <a:solidFill>
                  <a:srgbClr val="00B0F0"/>
                </a:solidFill>
              </a:rPr>
              <a:t>B (6, 6)</a:t>
            </a:r>
          </a:p>
          <a:p>
            <a:r>
              <a:rPr lang="en-US" sz="2400" b="1" dirty="0">
                <a:solidFill>
                  <a:srgbClr val="00B0F0"/>
                </a:solidFill>
              </a:rPr>
              <a:t>C (6, 3)</a:t>
            </a:r>
          </a:p>
        </p:txBody>
      </p:sp>
      <p:sp>
        <p:nvSpPr>
          <p:cNvPr id="7" name="Freeform 6"/>
          <p:cNvSpPr/>
          <p:nvPr/>
        </p:nvSpPr>
        <p:spPr>
          <a:xfrm>
            <a:off x="6308521" y="2531378"/>
            <a:ext cx="880844" cy="855677"/>
          </a:xfrm>
          <a:custGeom>
            <a:avLst/>
            <a:gdLst>
              <a:gd name="connsiteX0" fmla="*/ 0 w 880844"/>
              <a:gd name="connsiteY0" fmla="*/ 0 h 855677"/>
              <a:gd name="connsiteX1" fmla="*/ 872455 w 880844"/>
              <a:gd name="connsiteY1" fmla="*/ 855677 h 855677"/>
              <a:gd name="connsiteX2" fmla="*/ 880844 w 880844"/>
              <a:gd name="connsiteY2" fmla="*/ 218114 h 855677"/>
              <a:gd name="connsiteX3" fmla="*/ 0 w 880844"/>
              <a:gd name="connsiteY3" fmla="*/ 0 h 855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0844" h="855677">
                <a:moveTo>
                  <a:pt x="0" y="0"/>
                </a:moveTo>
                <a:lnTo>
                  <a:pt x="872455" y="855677"/>
                </a:lnTo>
                <a:lnTo>
                  <a:pt x="880844" y="21811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19800" y="2286000"/>
            <a:ext cx="3429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72762" y="3238500"/>
            <a:ext cx="3429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72762" y="2531378"/>
            <a:ext cx="3429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B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248400" y="4114800"/>
            <a:ext cx="1394670" cy="1447800"/>
            <a:chOff x="6248400" y="4114800"/>
            <a:chExt cx="1394670" cy="1447800"/>
          </a:xfrm>
        </p:grpSpPr>
        <p:sp>
          <p:nvSpPr>
            <p:cNvPr id="17" name="Freeform 16"/>
            <p:cNvSpPr/>
            <p:nvPr/>
          </p:nvSpPr>
          <p:spPr>
            <a:xfrm rot="5400000">
              <a:off x="6540616" y="4432184"/>
              <a:ext cx="880844" cy="855677"/>
            </a:xfrm>
            <a:custGeom>
              <a:avLst/>
              <a:gdLst>
                <a:gd name="connsiteX0" fmla="*/ 0 w 880844"/>
                <a:gd name="connsiteY0" fmla="*/ 0 h 855677"/>
                <a:gd name="connsiteX1" fmla="*/ 872455 w 880844"/>
                <a:gd name="connsiteY1" fmla="*/ 855677 h 855677"/>
                <a:gd name="connsiteX2" fmla="*/ 880844 w 880844"/>
                <a:gd name="connsiteY2" fmla="*/ 218114 h 855677"/>
                <a:gd name="connsiteX3" fmla="*/ 0 w 880844"/>
                <a:gd name="connsiteY3" fmla="*/ 0 h 855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0844" h="855677">
                  <a:moveTo>
                    <a:pt x="0" y="0"/>
                  </a:moveTo>
                  <a:lnTo>
                    <a:pt x="872455" y="855677"/>
                  </a:lnTo>
                  <a:lnTo>
                    <a:pt x="880844" y="2181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262070" y="41148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A’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48400" y="51816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C’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114214" y="5193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B’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285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angle of rotation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371600"/>
            <a:ext cx="7772400" cy="4572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Estimate: by what angle do you think these shapes are rotated?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0" y="3419564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80</a:t>
            </a:r>
            <a:r>
              <a:rPr lang="en-US" sz="7200" baseline="30000" dirty="0"/>
              <a:t>o</a:t>
            </a:r>
            <a:endParaRPr lang="en-US" sz="7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57399"/>
            <a:ext cx="4953000" cy="417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013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angle of rotation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371600"/>
            <a:ext cx="7772400" cy="4572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Estimate: By what angle do you think these shapes are rotated?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96075" y="3429000"/>
            <a:ext cx="2295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135</a:t>
            </a:r>
            <a:r>
              <a:rPr lang="en-US" sz="7200" baseline="30000" dirty="0"/>
              <a:t>o</a:t>
            </a:r>
            <a:endParaRPr lang="en-US" sz="7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73" y="3905250"/>
            <a:ext cx="623887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00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Quiz will cover rotations, reflections, and translations</a:t>
            </a:r>
          </a:p>
          <a:p>
            <a:r>
              <a:rPr lang="en-US" dirty="0" smtClean="0"/>
              <a:t>Work on Review Sheet</a:t>
            </a:r>
          </a:p>
          <a:p>
            <a:r>
              <a:rPr lang="en-US" dirty="0" smtClean="0"/>
              <a:t>Study with review sheet and homework from this past week.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7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866766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04" y="1600200"/>
            <a:ext cx="8697464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p. 862, 7 &amp; 8</a:t>
            </a:r>
          </a:p>
        </p:txBody>
      </p:sp>
    </p:spTree>
    <p:extLst>
      <p:ext uri="{BB962C8B-B14F-4D97-AF65-F5344CB8AC3E}">
        <p14:creationId xmlns:p14="http://schemas.microsoft.com/office/powerpoint/2010/main" val="121193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it EXACTLY…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Read p.862 Example “A” and then try Example “B”.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4400" y="5562600"/>
            <a:ext cx="7772400" cy="457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7515225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762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58" t="32025" r="48370" b="44642"/>
          <a:stretch/>
        </p:blipFill>
        <p:spPr bwMode="auto">
          <a:xfrm>
            <a:off x="48491" y="816884"/>
            <a:ext cx="3561608" cy="3025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899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p.865 (</a:t>
            </a:r>
            <a:r>
              <a:rPr lang="en-US" dirty="0" smtClean="0"/>
              <a:t>5-10)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46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7-01-22 at 5.03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6400"/>
            <a:ext cx="78105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33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7-01-22 at 5.03.2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838200"/>
            <a:ext cx="8001000" cy="513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24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7-01-22 at 5.03.2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6800"/>
            <a:ext cx="8534400" cy="519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14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move onto our last rigid motion!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Draw rotations on a coordinate plane</a:t>
            </a:r>
          </a:p>
          <a:p>
            <a:r>
              <a:rPr lang="en-US" dirty="0"/>
              <a:t>Find the angle of rotation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10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Rotations Video (2 min)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https://www.youtube.com/watch?v=1sxmI4Y1K3s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40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>
        <a:solidFill>
          <a:srgbClr val="FF0000"/>
        </a:solidFill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2396</TotalTime>
  <Words>601</Words>
  <Application>Microsoft Office PowerPoint</Application>
  <PresentationFormat>On-screen Show (4:3)</PresentationFormat>
  <Paragraphs>126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Franklin Gothic Book</vt:lpstr>
      <vt:lpstr>Perpetua</vt:lpstr>
      <vt:lpstr>Wingdings</vt:lpstr>
      <vt:lpstr>Wingdings 2</vt:lpstr>
      <vt:lpstr>Equity</vt:lpstr>
      <vt:lpstr>Bellringer</vt:lpstr>
      <vt:lpstr>Rigid Motions</vt:lpstr>
      <vt:lpstr>PowerPoint Presentation</vt:lpstr>
      <vt:lpstr>PowerPoint Presentation</vt:lpstr>
      <vt:lpstr>PowerPoint Presentation</vt:lpstr>
      <vt:lpstr>PowerPoint Presentation</vt:lpstr>
      <vt:lpstr>Let’s move onto our last rigid motion!</vt:lpstr>
      <vt:lpstr>Objectives:</vt:lpstr>
      <vt:lpstr>Rotations Video (2 min)</vt:lpstr>
      <vt:lpstr>Rotation</vt:lpstr>
      <vt:lpstr>Rotations</vt:lpstr>
      <vt:lpstr>Rotations</vt:lpstr>
      <vt:lpstr>A useful strategy to help you rotate…</vt:lpstr>
      <vt:lpstr>NOTE: ROTATIONS ARE ALWAYS COUNTERCLOCKWISE AND AROUND THE ORIGIN UNLESS SPECIFIED OTHERWISE!</vt:lpstr>
      <vt:lpstr>Challenge: ROTATE the shape 90o clockwise around the origin.</vt:lpstr>
      <vt:lpstr>Challenge: ROTATE the shape 90o clockwise around the origin.</vt:lpstr>
      <vt:lpstr>Rotation Activity </vt:lpstr>
      <vt:lpstr>Discussion </vt:lpstr>
      <vt:lpstr>Rotation around the origin</vt:lpstr>
      <vt:lpstr>Rotation</vt:lpstr>
      <vt:lpstr>Rotation about origin</vt:lpstr>
      <vt:lpstr>Draw trapezoid ABCD. Then rotate it 90o counterclockwise.</vt:lpstr>
      <vt:lpstr>Rotate trapezoid ABCD 180o.</vt:lpstr>
      <vt:lpstr>Draw triangle ABC and rotate it 270o.</vt:lpstr>
      <vt:lpstr>Finding the angle of rotation</vt:lpstr>
      <vt:lpstr>Finding the angle of rotation</vt:lpstr>
      <vt:lpstr>Review</vt:lpstr>
      <vt:lpstr>p. 862, 7 &amp; 8</vt:lpstr>
      <vt:lpstr>Measuring it EXACTLY…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Warmup 8/ (The year in which the opening of the Diary of Anne Frank takes place) – (The year in which the first diary entry read was written) + (Lebron’s jersey number)</dc:title>
  <dc:creator>Lischwe, Benjamin J</dc:creator>
  <cp:lastModifiedBy>Niemiec, Alyssa</cp:lastModifiedBy>
  <cp:revision>32</cp:revision>
  <dcterms:created xsi:type="dcterms:W3CDTF">2015-08-25T20:19:48Z</dcterms:created>
  <dcterms:modified xsi:type="dcterms:W3CDTF">2020-01-15T19:31:54Z</dcterms:modified>
</cp:coreProperties>
</file>