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39"/>
  </p:notesMasterIdLst>
  <p:sldIdLst>
    <p:sldId id="256" r:id="rId2"/>
    <p:sldId id="258" r:id="rId3"/>
    <p:sldId id="259" r:id="rId4"/>
    <p:sldId id="264" r:id="rId5"/>
    <p:sldId id="265" r:id="rId6"/>
    <p:sldId id="266" r:id="rId7"/>
    <p:sldId id="262" r:id="rId8"/>
    <p:sldId id="263" r:id="rId9"/>
    <p:sldId id="268" r:id="rId10"/>
    <p:sldId id="267" r:id="rId11"/>
    <p:sldId id="269" r:id="rId12"/>
    <p:sldId id="275" r:id="rId13"/>
    <p:sldId id="276" r:id="rId14"/>
    <p:sldId id="277" r:id="rId15"/>
    <p:sldId id="274" r:id="rId16"/>
    <p:sldId id="281" r:id="rId17"/>
    <p:sldId id="278" r:id="rId18"/>
    <p:sldId id="287" r:id="rId19"/>
    <p:sldId id="270" r:id="rId20"/>
    <p:sldId id="271" r:id="rId21"/>
    <p:sldId id="273" r:id="rId22"/>
    <p:sldId id="280" r:id="rId23"/>
    <p:sldId id="303" r:id="rId24"/>
    <p:sldId id="304" r:id="rId25"/>
    <p:sldId id="305" r:id="rId26"/>
    <p:sldId id="306" r:id="rId27"/>
    <p:sldId id="307" r:id="rId28"/>
    <p:sldId id="308" r:id="rId29"/>
    <p:sldId id="309" r:id="rId30"/>
    <p:sldId id="310" r:id="rId31"/>
    <p:sldId id="311" r:id="rId32"/>
    <p:sldId id="312" r:id="rId33"/>
    <p:sldId id="313" r:id="rId34"/>
    <p:sldId id="314" r:id="rId35"/>
    <p:sldId id="315" r:id="rId36"/>
    <p:sldId id="302" r:id="rId37"/>
    <p:sldId id="301"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4" autoAdjust="0"/>
    <p:restoredTop sz="94660"/>
  </p:normalViewPr>
  <p:slideViewPr>
    <p:cSldViewPr snapToGrid="0" snapToObjects="1">
      <p:cViewPr varScale="1">
        <p:scale>
          <a:sx n="73" d="100"/>
          <a:sy n="73" d="100"/>
        </p:scale>
        <p:origin x="11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yssa Niemiec" userId="578468330_tp_dropbox" providerId="OAuth2" clId="{21992437-A68D-C645-A38D-7B7417C6DCA2}"/>
    <pc:docChg chg="modSld">
      <pc:chgData name="Alyssa Niemiec" userId="578468330_tp_dropbox" providerId="OAuth2" clId="{21992437-A68D-C645-A38D-7B7417C6DCA2}" dt="2020-02-24T17:46:00.992" v="10" actId="20577"/>
      <pc:docMkLst>
        <pc:docMk/>
      </pc:docMkLst>
      <pc:sldChg chg="modSp">
        <pc:chgData name="Alyssa Niemiec" userId="578468330_tp_dropbox" providerId="OAuth2" clId="{21992437-A68D-C645-A38D-7B7417C6DCA2}" dt="2020-02-24T17:46:00.992" v="10" actId="20577"/>
        <pc:sldMkLst>
          <pc:docMk/>
          <pc:sldMk cId="877082206" sldId="268"/>
        </pc:sldMkLst>
        <pc:spChg chg="mod">
          <ac:chgData name="Alyssa Niemiec" userId="578468330_tp_dropbox" providerId="OAuth2" clId="{21992437-A68D-C645-A38D-7B7417C6DCA2}" dt="2020-02-24T17:46:00.992" v="10" actId="20577"/>
          <ac:spMkLst>
            <pc:docMk/>
            <pc:sldMk cId="877082206" sldId="268"/>
            <ac:spMk id="9525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1E1B27-E819-2D47-9944-5DD77A29092D}" type="datetimeFigureOut">
              <a:rPr lang="en-US" smtClean="0"/>
              <a:t>2/25/2020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0CFC68-951C-8949-9A74-59A64DE7F98A}" type="slidenum">
              <a:rPr lang="en-US" smtClean="0"/>
              <a:t>‹#›</a:t>
            </a:fld>
            <a:endParaRPr lang="en-US"/>
          </a:p>
        </p:txBody>
      </p:sp>
    </p:spTree>
    <p:extLst>
      <p:ext uri="{BB962C8B-B14F-4D97-AF65-F5344CB8AC3E}">
        <p14:creationId xmlns:p14="http://schemas.microsoft.com/office/powerpoint/2010/main" val="145801091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2156134-2040-754A-A735-36CDFE017985}" type="slidenum">
              <a:rPr lang="en-US" smtClean="0"/>
              <a:t>13</a:t>
            </a:fld>
            <a:endParaRPr lang="en-US"/>
          </a:p>
        </p:txBody>
      </p:sp>
    </p:spTree>
    <p:extLst>
      <p:ext uri="{BB962C8B-B14F-4D97-AF65-F5344CB8AC3E}">
        <p14:creationId xmlns:p14="http://schemas.microsoft.com/office/powerpoint/2010/main" val="114093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5BBB46E-B0BB-0B45-81EA-6F3765807205}"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B3A47-F77A-DE4B-B09D-BD6D2DA7356C}"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BBB46E-B0BB-0B45-81EA-6F3765807205}"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B3A47-F77A-DE4B-B09D-BD6D2DA7356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BBB46E-B0BB-0B45-81EA-6F3765807205}"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B3A47-F77A-DE4B-B09D-BD6D2DA7356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5BBB46E-B0BB-0B45-81EA-6F3765807205}"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B3A47-F77A-DE4B-B09D-BD6D2DA7356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BBB46E-B0BB-0B45-81EA-6F3765807205}" type="datetimeFigureOut">
              <a:rPr lang="en-US" smtClean="0"/>
              <a:t>2/25/2020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B3A47-F77A-DE4B-B09D-BD6D2DA7356C}"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5BBB46E-B0BB-0B45-81EA-6F3765807205}" type="datetimeFigureOut">
              <a:rPr lang="en-US" smtClean="0"/>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B3A47-F77A-DE4B-B09D-BD6D2DA7356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5BBB46E-B0BB-0B45-81EA-6F3765807205}" type="datetimeFigureOut">
              <a:rPr lang="en-US" smtClean="0"/>
              <a:t>2/25/2020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7B3A47-F77A-DE4B-B09D-BD6D2DA7356C}"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5BBB46E-B0BB-0B45-81EA-6F3765807205}" type="datetimeFigureOut">
              <a:rPr lang="en-US" smtClean="0"/>
              <a:t>2/25/2020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7B3A47-F77A-DE4B-B09D-BD6D2DA7356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BBB46E-B0BB-0B45-81EA-6F3765807205}" type="datetimeFigureOut">
              <a:rPr lang="en-US" smtClean="0"/>
              <a:t>2/25/2020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7B3A47-F77A-DE4B-B09D-BD6D2DA7356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BBB46E-B0BB-0B45-81EA-6F3765807205}" type="datetimeFigureOut">
              <a:rPr lang="en-US" smtClean="0"/>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B3A47-F77A-DE4B-B09D-BD6D2DA7356C}"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BBB46E-B0BB-0B45-81EA-6F3765807205}" type="datetimeFigureOut">
              <a:rPr lang="en-US" smtClean="0"/>
              <a:t>2/25/2020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B3A47-F77A-DE4B-B09D-BD6D2DA7356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5BBB46E-B0BB-0B45-81EA-6F3765807205}" type="datetimeFigureOut">
              <a:rPr lang="en-US" smtClean="0"/>
              <a:t>2/25/2020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457B3A47-F77A-DE4B-B09D-BD6D2DA7356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9.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Objective:</a:t>
            </a:r>
            <a:br>
              <a:rPr lang="en-US" dirty="0"/>
            </a:br>
            <a:r>
              <a:rPr lang="en-US" dirty="0"/>
              <a:t>Explore Interior Angles of Polygons</a:t>
            </a:r>
          </a:p>
        </p:txBody>
      </p:sp>
    </p:spTree>
    <p:extLst>
      <p:ext uri="{BB962C8B-B14F-4D97-AF65-F5344CB8AC3E}">
        <p14:creationId xmlns:p14="http://schemas.microsoft.com/office/powerpoint/2010/main" val="537179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9576" y="3405173"/>
            <a:ext cx="6470946" cy="34528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8" name="TextBox 7"/>
          <p:cNvSpPr txBox="1"/>
          <p:nvPr/>
        </p:nvSpPr>
        <p:spPr>
          <a:xfrm>
            <a:off x="270439" y="395892"/>
            <a:ext cx="8372548" cy="3416320"/>
          </a:xfrm>
          <a:prstGeom prst="rect">
            <a:avLst/>
          </a:prstGeom>
          <a:noFill/>
        </p:spPr>
        <p:txBody>
          <a:bodyPr wrap="square" rtlCol="0">
            <a:spAutoFit/>
          </a:bodyPr>
          <a:lstStyle/>
          <a:p>
            <a:pPr marL="342900" indent="-342900">
              <a:buAutoNum type="arabicPeriod"/>
            </a:pPr>
            <a:r>
              <a:rPr lang="en-US" sz="3600" dirty="0"/>
              <a:t>What is the sum of the measures of angles 4, 2, and 5?</a:t>
            </a:r>
          </a:p>
          <a:p>
            <a:pPr marL="342900" indent="-342900">
              <a:buAutoNum type="arabicPeriod"/>
            </a:pPr>
            <a:r>
              <a:rPr lang="en-US" sz="3600" dirty="0"/>
              <a:t>How are angles 1 and 4 related?</a:t>
            </a:r>
          </a:p>
          <a:p>
            <a:pPr marL="342900" indent="-342900">
              <a:buAutoNum type="arabicPeriod"/>
            </a:pPr>
            <a:r>
              <a:rPr lang="en-US" sz="3600" dirty="0"/>
              <a:t>How are angles 5 and 3 related?</a:t>
            </a:r>
          </a:p>
          <a:p>
            <a:pPr marL="342900" indent="-342900">
              <a:buAutoNum type="arabicPeriod"/>
            </a:pPr>
            <a:r>
              <a:rPr lang="en-US" sz="3600" dirty="0"/>
              <a:t>How might we write a proof using all of this information?</a:t>
            </a:r>
          </a:p>
        </p:txBody>
      </p:sp>
    </p:spTree>
    <p:extLst>
      <p:ext uri="{BB962C8B-B14F-4D97-AF65-F5344CB8AC3E}">
        <p14:creationId xmlns:p14="http://schemas.microsoft.com/office/powerpoint/2010/main" val="459757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creen Shot 2015-09-17 at 8.18.0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99098"/>
            <a:ext cx="9144000" cy="2580788"/>
          </a:xfrm>
          <a:prstGeom prst="rect">
            <a:avLst/>
          </a:prstGeom>
        </p:spPr>
      </p:pic>
      <p:pic>
        <p:nvPicPr>
          <p:cNvPr id="5" name="Picture 4" descr="Screen Shot 2015-09-17 at 8.18.27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299098"/>
            <a:ext cx="9144000" cy="2586291"/>
          </a:xfrm>
          <a:prstGeom prst="rect">
            <a:avLst/>
          </a:prstGeom>
        </p:spPr>
      </p:pic>
      <p:pic>
        <p:nvPicPr>
          <p:cNvPr id="6" name="Picture 5" descr="Screen Shot 2015-09-17 at 8.17.52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0495" y="216342"/>
            <a:ext cx="5837269" cy="2868313"/>
          </a:xfrm>
          <a:prstGeom prst="rect">
            <a:avLst/>
          </a:prstGeom>
        </p:spPr>
      </p:pic>
      <p:sp>
        <p:nvSpPr>
          <p:cNvPr id="7" name="TextBox 6"/>
          <p:cNvSpPr txBox="1"/>
          <p:nvPr/>
        </p:nvSpPr>
        <p:spPr>
          <a:xfrm>
            <a:off x="6350286" y="511360"/>
            <a:ext cx="1979310" cy="461665"/>
          </a:xfrm>
          <a:prstGeom prst="rect">
            <a:avLst/>
          </a:prstGeom>
          <a:noFill/>
        </p:spPr>
        <p:txBody>
          <a:bodyPr wrap="square" rtlCol="0">
            <a:spAutoFit/>
          </a:bodyPr>
          <a:lstStyle/>
          <a:p>
            <a:r>
              <a:rPr lang="en-US" sz="2400" dirty="0">
                <a:solidFill>
                  <a:srgbClr val="800000"/>
                </a:solidFill>
              </a:rPr>
              <a:t>pg. 1083  </a:t>
            </a:r>
          </a:p>
        </p:txBody>
      </p:sp>
    </p:spTree>
    <p:extLst>
      <p:ext uri="{BB962C8B-B14F-4D97-AF65-F5344CB8AC3E}">
        <p14:creationId xmlns:p14="http://schemas.microsoft.com/office/powerpoint/2010/main" val="2521568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4882" y="1154554"/>
            <a:ext cx="6109398" cy="2800767"/>
          </a:xfrm>
          <a:prstGeom prst="rect">
            <a:avLst/>
          </a:prstGeom>
          <a:noFill/>
        </p:spPr>
        <p:txBody>
          <a:bodyPr wrap="square" rtlCol="0">
            <a:spAutoFit/>
          </a:bodyPr>
          <a:lstStyle/>
          <a:p>
            <a:r>
              <a:rPr lang="en-US" sz="4400" dirty="0"/>
              <a:t>Polygon- a closed figure having three or more sides and lying on one plane</a:t>
            </a:r>
          </a:p>
        </p:txBody>
      </p:sp>
      <p:sp>
        <p:nvSpPr>
          <p:cNvPr id="3" name="Preparation 2"/>
          <p:cNvSpPr/>
          <p:nvPr/>
        </p:nvSpPr>
        <p:spPr>
          <a:xfrm>
            <a:off x="3249367" y="3727981"/>
            <a:ext cx="3546264" cy="1798008"/>
          </a:xfrm>
          <a:prstGeom prst="flowChartPreparat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51223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88019" y="662823"/>
            <a:ext cx="4364038" cy="50752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6" name="TextBox 5"/>
          <p:cNvSpPr txBox="1"/>
          <p:nvPr/>
        </p:nvSpPr>
        <p:spPr>
          <a:xfrm>
            <a:off x="1254034" y="5738061"/>
            <a:ext cx="5884315" cy="646331"/>
          </a:xfrm>
          <a:prstGeom prst="rect">
            <a:avLst/>
          </a:prstGeom>
          <a:noFill/>
        </p:spPr>
        <p:txBody>
          <a:bodyPr wrap="square" rtlCol="0">
            <a:spAutoFit/>
          </a:bodyPr>
          <a:lstStyle/>
          <a:p>
            <a:r>
              <a:rPr lang="en-US" b="1" dirty="0"/>
              <a:t>11 sides= hendecagon</a:t>
            </a:r>
          </a:p>
          <a:p>
            <a:r>
              <a:rPr lang="en-US" b="1" dirty="0"/>
              <a:t> </a:t>
            </a:r>
            <a:endParaRPr lang="en-US" dirty="0"/>
          </a:p>
        </p:txBody>
      </p:sp>
    </p:spTree>
    <p:extLst>
      <p:ext uri="{BB962C8B-B14F-4D97-AF65-F5344CB8AC3E}">
        <p14:creationId xmlns:p14="http://schemas.microsoft.com/office/powerpoint/2010/main" val="763889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10"/>
            <a:ext cx="8229600" cy="1143000"/>
          </a:xfrm>
        </p:spPr>
        <p:txBody>
          <a:bodyPr/>
          <a:lstStyle/>
          <a:p>
            <a:r>
              <a:rPr lang="en-US" dirty="0"/>
              <a:t>Fun Facts!</a:t>
            </a:r>
          </a:p>
        </p:txBody>
      </p:sp>
      <p:sp>
        <p:nvSpPr>
          <p:cNvPr id="3" name="Content Placeholder 2"/>
          <p:cNvSpPr>
            <a:spLocks noGrp="1"/>
          </p:cNvSpPr>
          <p:nvPr>
            <p:ph idx="1"/>
          </p:nvPr>
        </p:nvSpPr>
        <p:spPr>
          <a:xfrm>
            <a:off x="457200" y="1088839"/>
            <a:ext cx="8229600" cy="4525963"/>
          </a:xfrm>
        </p:spPr>
        <p:txBody>
          <a:bodyPr>
            <a:noAutofit/>
          </a:bodyPr>
          <a:lstStyle/>
          <a:p>
            <a:pPr marL="0" indent="0" algn="ctr">
              <a:buNone/>
            </a:pPr>
            <a:r>
              <a:rPr lang="en-US" sz="2800" dirty="0">
                <a:solidFill>
                  <a:schemeClr val="tx1"/>
                </a:solidFill>
              </a:rPr>
              <a:t>11  hendecagon </a:t>
            </a:r>
          </a:p>
          <a:p>
            <a:pPr marL="0" indent="0" algn="ctr">
              <a:buNone/>
            </a:pPr>
            <a:r>
              <a:rPr lang="en-US" sz="2800" dirty="0">
                <a:solidFill>
                  <a:schemeClr val="tx1"/>
                </a:solidFill>
              </a:rPr>
              <a:t>12 dodecagon </a:t>
            </a:r>
          </a:p>
          <a:p>
            <a:pPr marL="0" indent="0" algn="ctr">
              <a:buNone/>
            </a:pPr>
            <a:r>
              <a:rPr lang="en-US" sz="2800" dirty="0">
                <a:solidFill>
                  <a:schemeClr val="tx1"/>
                </a:solidFill>
              </a:rPr>
              <a:t>13 </a:t>
            </a:r>
            <a:r>
              <a:rPr lang="en-US" sz="2800" dirty="0" err="1">
                <a:solidFill>
                  <a:schemeClr val="tx1"/>
                </a:solidFill>
              </a:rPr>
              <a:t>triskaidecagon</a:t>
            </a:r>
            <a:r>
              <a:rPr lang="en-US" sz="2800" dirty="0">
                <a:solidFill>
                  <a:schemeClr val="tx1"/>
                </a:solidFill>
              </a:rPr>
              <a:t> or </a:t>
            </a:r>
            <a:r>
              <a:rPr lang="en-US" sz="2800" dirty="0" err="1">
                <a:solidFill>
                  <a:schemeClr val="tx1"/>
                </a:solidFill>
              </a:rPr>
              <a:t>tridecagon</a:t>
            </a:r>
            <a:endParaRPr lang="en-US" sz="2800" dirty="0">
              <a:solidFill>
                <a:schemeClr val="tx1"/>
              </a:solidFill>
            </a:endParaRPr>
          </a:p>
          <a:p>
            <a:pPr marL="0" indent="0" algn="ctr">
              <a:buNone/>
            </a:pPr>
            <a:r>
              <a:rPr lang="en-US" sz="2800" dirty="0">
                <a:solidFill>
                  <a:schemeClr val="tx1"/>
                </a:solidFill>
              </a:rPr>
              <a:t>14 </a:t>
            </a:r>
            <a:r>
              <a:rPr lang="en-US" sz="2800" dirty="0" err="1">
                <a:solidFill>
                  <a:schemeClr val="tx1"/>
                </a:solidFill>
              </a:rPr>
              <a:t>tetrakaidecagon</a:t>
            </a:r>
            <a:r>
              <a:rPr lang="en-US" sz="2800" dirty="0">
                <a:solidFill>
                  <a:schemeClr val="tx1"/>
                </a:solidFill>
              </a:rPr>
              <a:t> or </a:t>
            </a:r>
            <a:r>
              <a:rPr lang="en-US" sz="2800" dirty="0" err="1">
                <a:solidFill>
                  <a:schemeClr val="tx1"/>
                </a:solidFill>
              </a:rPr>
              <a:t>tetradecagon</a:t>
            </a:r>
            <a:r>
              <a:rPr lang="en-US" sz="2800" dirty="0">
                <a:solidFill>
                  <a:schemeClr val="tx1"/>
                </a:solidFill>
              </a:rPr>
              <a:t> </a:t>
            </a:r>
          </a:p>
          <a:p>
            <a:pPr marL="0" indent="0" algn="ctr">
              <a:buNone/>
            </a:pPr>
            <a:r>
              <a:rPr lang="en-US" sz="2800" dirty="0">
                <a:solidFill>
                  <a:schemeClr val="tx1"/>
                </a:solidFill>
              </a:rPr>
              <a:t>15 </a:t>
            </a:r>
            <a:r>
              <a:rPr lang="en-US" sz="2800" dirty="0" err="1">
                <a:solidFill>
                  <a:schemeClr val="tx1"/>
                </a:solidFill>
              </a:rPr>
              <a:t>pendedecagon</a:t>
            </a:r>
            <a:r>
              <a:rPr lang="en-US" sz="2800" dirty="0">
                <a:solidFill>
                  <a:schemeClr val="tx1"/>
                </a:solidFill>
              </a:rPr>
              <a:t> </a:t>
            </a:r>
          </a:p>
          <a:p>
            <a:pPr marL="0" indent="0" algn="ctr">
              <a:buNone/>
            </a:pPr>
            <a:r>
              <a:rPr lang="en-US" sz="2800" dirty="0">
                <a:solidFill>
                  <a:schemeClr val="tx1"/>
                </a:solidFill>
              </a:rPr>
              <a:t>16  </a:t>
            </a:r>
            <a:r>
              <a:rPr lang="en-US" sz="2800" dirty="0" err="1">
                <a:solidFill>
                  <a:schemeClr val="tx1"/>
                </a:solidFill>
              </a:rPr>
              <a:t>hexdecagon</a:t>
            </a:r>
            <a:r>
              <a:rPr lang="en-US" sz="2800" dirty="0">
                <a:solidFill>
                  <a:schemeClr val="tx1"/>
                </a:solidFill>
              </a:rPr>
              <a:t> </a:t>
            </a:r>
          </a:p>
          <a:p>
            <a:pPr marL="0" indent="0" algn="ctr">
              <a:buNone/>
            </a:pPr>
            <a:r>
              <a:rPr lang="en-US" sz="2800" dirty="0">
                <a:solidFill>
                  <a:schemeClr val="tx1"/>
                </a:solidFill>
              </a:rPr>
              <a:t>17 </a:t>
            </a:r>
            <a:r>
              <a:rPr lang="en-US" sz="2800" dirty="0" err="1">
                <a:solidFill>
                  <a:schemeClr val="tx1"/>
                </a:solidFill>
              </a:rPr>
              <a:t>heptdecagon</a:t>
            </a:r>
            <a:r>
              <a:rPr lang="en-US" sz="2800" dirty="0">
                <a:solidFill>
                  <a:schemeClr val="tx1"/>
                </a:solidFill>
              </a:rPr>
              <a:t> </a:t>
            </a:r>
          </a:p>
          <a:p>
            <a:pPr marL="0" indent="0" algn="ctr">
              <a:buNone/>
            </a:pPr>
            <a:r>
              <a:rPr lang="en-US" sz="2800" dirty="0">
                <a:solidFill>
                  <a:schemeClr val="tx1"/>
                </a:solidFill>
              </a:rPr>
              <a:t>18  </a:t>
            </a:r>
            <a:r>
              <a:rPr lang="en-US" sz="2800" dirty="0" err="1">
                <a:solidFill>
                  <a:schemeClr val="tx1"/>
                </a:solidFill>
              </a:rPr>
              <a:t>octdecagon</a:t>
            </a:r>
            <a:r>
              <a:rPr lang="en-US" sz="2800" dirty="0">
                <a:solidFill>
                  <a:schemeClr val="tx1"/>
                </a:solidFill>
              </a:rPr>
              <a:t> </a:t>
            </a:r>
          </a:p>
          <a:p>
            <a:pPr marL="0" indent="0" algn="ctr">
              <a:buNone/>
            </a:pPr>
            <a:r>
              <a:rPr lang="en-US" sz="2800" dirty="0">
                <a:solidFill>
                  <a:schemeClr val="tx1"/>
                </a:solidFill>
              </a:rPr>
              <a:t>19  </a:t>
            </a:r>
            <a:r>
              <a:rPr lang="en-US" sz="2800" dirty="0" err="1">
                <a:solidFill>
                  <a:schemeClr val="tx1"/>
                </a:solidFill>
              </a:rPr>
              <a:t>enneadecagon</a:t>
            </a:r>
            <a:r>
              <a:rPr lang="en-US" sz="2800" dirty="0">
                <a:solidFill>
                  <a:schemeClr val="tx1"/>
                </a:solidFill>
              </a:rPr>
              <a:t> </a:t>
            </a:r>
          </a:p>
          <a:p>
            <a:pPr marL="0" indent="0" algn="ctr">
              <a:buNone/>
            </a:pPr>
            <a:r>
              <a:rPr lang="en-US" sz="2800" dirty="0">
                <a:solidFill>
                  <a:schemeClr val="tx1"/>
                </a:solidFill>
              </a:rPr>
              <a:t>20 </a:t>
            </a:r>
            <a:r>
              <a:rPr lang="en-US" sz="2800" dirty="0" err="1">
                <a:solidFill>
                  <a:schemeClr val="tx1"/>
                </a:solidFill>
              </a:rPr>
              <a:t>icosagon</a:t>
            </a:r>
            <a:endParaRPr lang="en-US" sz="2800" dirty="0">
              <a:solidFill>
                <a:schemeClr val="tx1"/>
              </a:solidFill>
            </a:endParaRPr>
          </a:p>
          <a:p>
            <a:pPr marL="0" indent="0" algn="ctr">
              <a:buNone/>
            </a:pPr>
            <a:r>
              <a:rPr lang="en-US" sz="2800" dirty="0"/>
              <a:t>but you can just say 13-gon</a:t>
            </a:r>
          </a:p>
        </p:txBody>
      </p:sp>
    </p:spTree>
    <p:extLst>
      <p:ext uri="{BB962C8B-B14F-4D97-AF65-F5344CB8AC3E}">
        <p14:creationId xmlns:p14="http://schemas.microsoft.com/office/powerpoint/2010/main" val="33488306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81" name="Picture 2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3581400"/>
            <a:ext cx="5638800" cy="21637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
        <p:nvSpPr>
          <p:cNvPr id="15380" name="Rectangle 20"/>
          <p:cNvSpPr>
            <a:spLocks noChangeArrowheads="1"/>
          </p:cNvSpPr>
          <p:nvPr/>
        </p:nvSpPr>
        <p:spPr bwMode="auto">
          <a:xfrm>
            <a:off x="457200" y="1219200"/>
            <a:ext cx="8077200" cy="156966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2400" dirty="0"/>
              <a:t>Each segment that forms a polygon is a </a:t>
            </a:r>
            <a:r>
              <a:rPr lang="en-US" sz="2400" b="1" u="sng" dirty="0"/>
              <a:t>side of the polygon</a:t>
            </a:r>
            <a:r>
              <a:rPr lang="en-US" sz="2400" dirty="0"/>
              <a:t>. The common endpoint of two sides is a </a:t>
            </a:r>
            <a:r>
              <a:rPr lang="en-US" sz="2400" b="1" u="sng" dirty="0"/>
              <a:t>vertex of the polygon</a:t>
            </a:r>
            <a:r>
              <a:rPr lang="en-US" sz="2400" dirty="0"/>
              <a:t>. A segment that connects any two nonconsecutive vertices is a </a:t>
            </a:r>
            <a:r>
              <a:rPr lang="en-US" sz="2400" b="1" u="sng" dirty="0"/>
              <a:t>diagonal</a:t>
            </a:r>
            <a:r>
              <a:rPr lang="en-US" sz="2400" dirty="0"/>
              <a:t>.</a:t>
            </a:r>
          </a:p>
        </p:txBody>
      </p:sp>
    </p:spTree>
    <p:extLst>
      <p:ext uri="{BB962C8B-B14F-4D97-AF65-F5344CB8AC3E}">
        <p14:creationId xmlns:p14="http://schemas.microsoft.com/office/powerpoint/2010/main" val="275703333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15380"/>
                                        </p:tgtEl>
                                        <p:attrNameLst>
                                          <p:attrName>style.visibility</p:attrName>
                                        </p:attrNameLst>
                                      </p:cBhvr>
                                      <p:to>
                                        <p:strVal val="visible"/>
                                      </p:to>
                                    </p:set>
                                    <p:animEffect transition="in" filter="dissolve">
                                      <p:cBhvr>
                                        <p:cTn id="7" dur="500"/>
                                        <p:tgtEl>
                                          <p:spTgt spid="15380"/>
                                        </p:tgtEl>
                                      </p:cBhvr>
                                    </p:animEffect>
                                  </p:childTnLst>
                                </p:cTn>
                              </p:par>
                            </p:childTnLst>
                          </p:cTn>
                        </p:par>
                        <p:par>
                          <p:cTn id="8" fill="hold" nodeType="afterGroup">
                            <p:stCondLst>
                              <p:cond delay="500"/>
                            </p:stCondLst>
                            <p:childTnLst>
                              <p:par>
                                <p:cTn id="9" presetID="9" presetClass="entr" presetSubtype="0" fill="hold" nodeType="afterEffect">
                                  <p:stCondLst>
                                    <p:cond delay="0"/>
                                  </p:stCondLst>
                                  <p:childTnLst>
                                    <p:set>
                                      <p:cBhvr>
                                        <p:cTn id="10" dur="1" fill="hold">
                                          <p:stCondLst>
                                            <p:cond delay="0"/>
                                          </p:stCondLst>
                                        </p:cTn>
                                        <p:tgtEl>
                                          <p:spTgt spid="15381"/>
                                        </p:tgtEl>
                                        <p:attrNameLst>
                                          <p:attrName>style.visibility</p:attrName>
                                        </p:attrNameLst>
                                      </p:cBhvr>
                                      <p:to>
                                        <p:strVal val="visible"/>
                                      </p:to>
                                    </p:set>
                                    <p:animEffect transition="in" filter="dissolve">
                                      <p:cBhvr>
                                        <p:cTn id="11" dur="500"/>
                                        <p:tgtEl>
                                          <p:spTgt spid="153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8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4" name="Rectangle 6"/>
          <p:cNvSpPr>
            <a:spLocks noChangeArrowheads="1"/>
          </p:cNvSpPr>
          <p:nvPr/>
        </p:nvSpPr>
        <p:spPr bwMode="auto">
          <a:xfrm>
            <a:off x="304800" y="381544"/>
            <a:ext cx="8686800" cy="50167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3200" dirty="0"/>
              <a:t>A polygon is </a:t>
            </a:r>
            <a:r>
              <a:rPr lang="en-US" sz="3200" b="1" u="sng" dirty="0"/>
              <a:t>concave</a:t>
            </a:r>
            <a:r>
              <a:rPr lang="en-US" sz="3200" dirty="0"/>
              <a:t> if any part of a diagonal contains points in the exterior of the polygon. If no diagonal contains points in the exterior, then the polygon is </a:t>
            </a:r>
            <a:r>
              <a:rPr lang="en-US" sz="3200" b="1" u="sng" dirty="0"/>
              <a:t>convex</a:t>
            </a:r>
            <a:r>
              <a:rPr lang="en-US" sz="3200" dirty="0"/>
              <a:t>. </a:t>
            </a:r>
          </a:p>
          <a:p>
            <a:pPr>
              <a:spcBef>
                <a:spcPct val="50000"/>
              </a:spcBef>
            </a:pPr>
            <a:r>
              <a:rPr lang="en-US" sz="3200" dirty="0"/>
              <a:t>OR we can say a polygon is concave if it has one or more interior angles greater than 180°, convex if it does not</a:t>
            </a:r>
          </a:p>
          <a:p>
            <a:pPr>
              <a:spcBef>
                <a:spcPct val="50000"/>
              </a:spcBef>
            </a:pPr>
            <a:r>
              <a:rPr lang="en-US" sz="3200" dirty="0"/>
              <a:t>http://</a:t>
            </a:r>
            <a:r>
              <a:rPr lang="en-US" sz="3200" dirty="0" err="1"/>
              <a:t>www.mathopenref.com</a:t>
            </a:r>
            <a:r>
              <a:rPr lang="en-US" sz="3200" dirty="0"/>
              <a:t>/</a:t>
            </a:r>
            <a:r>
              <a:rPr lang="en-US" sz="3200" dirty="0" err="1"/>
              <a:t>polygonconcave.html</a:t>
            </a:r>
            <a:endParaRPr lang="en-US" sz="3200" dirty="0"/>
          </a:p>
        </p:txBody>
      </p:sp>
      <p:pic>
        <p:nvPicPr>
          <p:cNvPr id="32775"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4998" y="4911862"/>
            <a:ext cx="1824038" cy="17764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pic>
        <p:nvPicPr>
          <p:cNvPr id="32776"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04184" y="4109380"/>
            <a:ext cx="1790700" cy="16049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267503165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32774"/>
                                        </p:tgtEl>
                                        <p:attrNameLst>
                                          <p:attrName>style.visibility</p:attrName>
                                        </p:attrNameLst>
                                      </p:cBhvr>
                                      <p:to>
                                        <p:strVal val="visible"/>
                                      </p:to>
                                    </p:set>
                                    <p:animEffect transition="in" filter="dissolve">
                                      <p:cBhvr>
                                        <p:cTn id="7" dur="500"/>
                                        <p:tgtEl>
                                          <p:spTgt spid="3277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2775"/>
                                        </p:tgtEl>
                                        <p:attrNameLst>
                                          <p:attrName>style.visibility</p:attrName>
                                        </p:attrNameLst>
                                      </p:cBhvr>
                                      <p:to>
                                        <p:strVal val="visible"/>
                                      </p:to>
                                    </p:set>
                                    <p:animEffect transition="in" filter="dissolve">
                                      <p:cBhvr>
                                        <p:cTn id="12" dur="500"/>
                                        <p:tgtEl>
                                          <p:spTgt spid="32775"/>
                                        </p:tgtEl>
                                      </p:cBhvr>
                                    </p:animEffect>
                                  </p:childTnLst>
                                </p:cTn>
                              </p:par>
                            </p:childTnLst>
                          </p:cTn>
                        </p:par>
                        <p:par>
                          <p:cTn id="13" fill="hold" nodeType="afterGroup">
                            <p:stCondLst>
                              <p:cond delay="500"/>
                            </p:stCondLst>
                            <p:childTnLst>
                              <p:par>
                                <p:cTn id="14" presetID="9" presetClass="entr" presetSubtype="0" fill="hold" nodeType="afterEffect">
                                  <p:stCondLst>
                                    <p:cond delay="0"/>
                                  </p:stCondLst>
                                  <p:childTnLst>
                                    <p:set>
                                      <p:cBhvr>
                                        <p:cTn id="15" dur="1" fill="hold">
                                          <p:stCondLst>
                                            <p:cond delay="0"/>
                                          </p:stCondLst>
                                        </p:cTn>
                                        <p:tgtEl>
                                          <p:spTgt spid="32776"/>
                                        </p:tgtEl>
                                        <p:attrNameLst>
                                          <p:attrName>style.visibility</p:attrName>
                                        </p:attrNameLst>
                                      </p:cBhvr>
                                      <p:to>
                                        <p:strVal val="visible"/>
                                      </p:to>
                                    </p:set>
                                    <p:animEffect transition="in" filter="dissolve">
                                      <p:cBhvr>
                                        <p:cTn id="16" dur="500"/>
                                        <p:tgtEl>
                                          <p:spTgt spid="327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381000" y="1309425"/>
            <a:ext cx="8610600" cy="378565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r>
              <a:rPr lang="en-US" sz="4000" dirty="0"/>
              <a:t>All the sides are congruent in an equilateral polygon. All the angles are congruent in an equiangular polygon. A </a:t>
            </a:r>
            <a:r>
              <a:rPr lang="en-US" sz="4000" b="1" u="sng" dirty="0"/>
              <a:t>regular polygon</a:t>
            </a:r>
            <a:r>
              <a:rPr lang="en-US" sz="4000" b="1" dirty="0"/>
              <a:t> </a:t>
            </a:r>
            <a:r>
              <a:rPr lang="en-US" sz="4000" dirty="0"/>
              <a:t>is one that is both equilateral and equiangular. If a polygon is not regular, it is called irregular.</a:t>
            </a:r>
          </a:p>
        </p:txBody>
      </p:sp>
    </p:spTree>
    <p:extLst>
      <p:ext uri="{BB962C8B-B14F-4D97-AF65-F5344CB8AC3E}">
        <p14:creationId xmlns:p14="http://schemas.microsoft.com/office/powerpoint/2010/main" val="382603982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72706"/>
                                        </p:tgtEl>
                                        <p:attrNameLst>
                                          <p:attrName>style.visibility</p:attrName>
                                        </p:attrNameLst>
                                      </p:cBhvr>
                                      <p:to>
                                        <p:strVal val="visible"/>
                                      </p:to>
                                    </p:set>
                                    <p:animEffect transition="in" filter="dissolve">
                                      <p:cBhvr>
                                        <p:cTn id="7" dur="500"/>
                                        <p:tgtEl>
                                          <p:spTgt spid="727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305618"/>
            <a:ext cx="8633451" cy="1927225"/>
          </a:xfrm>
        </p:spPr>
        <p:txBody>
          <a:bodyPr/>
          <a:lstStyle/>
          <a:p>
            <a:r>
              <a:rPr lang="en-US" dirty="0"/>
              <a:t>From now on we will only be talking about </a:t>
            </a:r>
            <a:r>
              <a:rPr lang="en-US" dirty="0">
                <a:solidFill>
                  <a:schemeClr val="tx2">
                    <a:lumMod val="60000"/>
                    <a:lumOff val="40000"/>
                  </a:schemeClr>
                </a:solidFill>
              </a:rPr>
              <a:t>convex polygons</a:t>
            </a:r>
            <a:r>
              <a:rPr lang="en-US" dirty="0"/>
              <a:t>!</a:t>
            </a:r>
          </a:p>
        </p:txBody>
      </p:sp>
    </p:spTree>
    <p:extLst>
      <p:ext uri="{BB962C8B-B14F-4D97-AF65-F5344CB8AC3E}">
        <p14:creationId xmlns:p14="http://schemas.microsoft.com/office/powerpoint/2010/main" val="1606203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9787" y="439593"/>
            <a:ext cx="8229600" cy="1143000"/>
          </a:xfrm>
        </p:spPr>
        <p:txBody>
          <a:bodyPr>
            <a:normAutofit fontScale="90000"/>
          </a:bodyPr>
          <a:lstStyle/>
          <a:p>
            <a:r>
              <a:rPr lang="en-US" dirty="0"/>
              <a:t>Draw the diagonals from any </a:t>
            </a:r>
            <a:r>
              <a:rPr lang="en-US" dirty="0">
                <a:solidFill>
                  <a:schemeClr val="tx2">
                    <a:lumMod val="60000"/>
                    <a:lumOff val="40000"/>
                  </a:schemeClr>
                </a:solidFill>
              </a:rPr>
              <a:t>one vertex</a:t>
            </a:r>
            <a:r>
              <a:rPr lang="en-US" dirty="0"/>
              <a:t> of the polygon. How many triangles are formed?</a:t>
            </a:r>
          </a:p>
        </p:txBody>
      </p:sp>
      <p:pic>
        <p:nvPicPr>
          <p:cNvPr id="4" name="Picture 3" descr="Screen Shot 2015-09-17 at 8.21.5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119696"/>
            <a:ext cx="9144000" cy="4226943"/>
          </a:xfrm>
          <a:prstGeom prst="rect">
            <a:avLst/>
          </a:prstGeom>
        </p:spPr>
      </p:pic>
      <p:sp>
        <p:nvSpPr>
          <p:cNvPr id="5" name="TextBox 4"/>
          <p:cNvSpPr txBox="1"/>
          <p:nvPr/>
        </p:nvSpPr>
        <p:spPr>
          <a:xfrm>
            <a:off x="7323447" y="1582593"/>
            <a:ext cx="1467988" cy="461665"/>
          </a:xfrm>
          <a:prstGeom prst="rect">
            <a:avLst/>
          </a:prstGeom>
          <a:noFill/>
        </p:spPr>
        <p:txBody>
          <a:bodyPr wrap="square" rtlCol="0">
            <a:spAutoFit/>
          </a:bodyPr>
          <a:lstStyle/>
          <a:p>
            <a:r>
              <a:rPr lang="en-US" sz="2400" dirty="0">
                <a:solidFill>
                  <a:srgbClr val="800000"/>
                </a:solidFill>
              </a:rPr>
              <a:t>pg. 1084</a:t>
            </a:r>
          </a:p>
        </p:txBody>
      </p:sp>
      <p:pic>
        <p:nvPicPr>
          <p:cNvPr id="6" name="Picture 5" descr="Screen Shot 2015-09-17 at 8.25.42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044258"/>
            <a:ext cx="9144000" cy="4115969"/>
          </a:xfrm>
          <a:prstGeom prst="rect">
            <a:avLst/>
          </a:prstGeom>
        </p:spPr>
      </p:pic>
    </p:spTree>
    <p:extLst>
      <p:ext uri="{BB962C8B-B14F-4D97-AF65-F5344CB8AC3E}">
        <p14:creationId xmlns:p14="http://schemas.microsoft.com/office/powerpoint/2010/main" val="1691757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Interior Angles</a:t>
            </a:r>
          </a:p>
        </p:txBody>
      </p:sp>
      <p:sp>
        <p:nvSpPr>
          <p:cNvPr id="3" name="Content Placeholder 2"/>
          <p:cNvSpPr>
            <a:spLocks noGrp="1"/>
          </p:cNvSpPr>
          <p:nvPr>
            <p:ph idx="1"/>
          </p:nvPr>
        </p:nvSpPr>
        <p:spPr>
          <a:xfrm>
            <a:off x="457200" y="1600200"/>
            <a:ext cx="4500144" cy="4525963"/>
          </a:xfrm>
        </p:spPr>
        <p:txBody>
          <a:bodyPr/>
          <a:lstStyle/>
          <a:p>
            <a:r>
              <a:rPr lang="en-US" dirty="0"/>
              <a:t>An interior angle is an angle formed by two sides of a polygon with a common vertex.</a:t>
            </a:r>
          </a:p>
          <a:p>
            <a:endParaRPr lang="en-US" dirty="0"/>
          </a:p>
          <a:p>
            <a:r>
              <a:rPr lang="en-US" dirty="0"/>
              <a:t>A triangle has three interior angles</a:t>
            </a:r>
          </a:p>
        </p:txBody>
      </p:sp>
      <p:pic>
        <p:nvPicPr>
          <p:cNvPr id="4" name="Picture 3" descr="Screen Shot 2015-09-17 at 7.44.1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48396" y="2584592"/>
            <a:ext cx="3729456" cy="1985814"/>
          </a:xfrm>
          <a:prstGeom prst="rect">
            <a:avLst/>
          </a:prstGeom>
        </p:spPr>
      </p:pic>
    </p:spTree>
    <p:extLst>
      <p:ext uri="{BB962C8B-B14F-4D97-AF65-F5344CB8AC3E}">
        <p14:creationId xmlns:p14="http://schemas.microsoft.com/office/powerpoint/2010/main" val="2690769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Fill in the Chart!</a:t>
            </a:r>
          </a:p>
        </p:txBody>
      </p:sp>
      <p:sp>
        <p:nvSpPr>
          <p:cNvPr id="4" name="TextBox 3"/>
          <p:cNvSpPr txBox="1"/>
          <p:nvPr/>
        </p:nvSpPr>
        <p:spPr>
          <a:xfrm>
            <a:off x="6960574" y="675341"/>
            <a:ext cx="1467988" cy="461665"/>
          </a:xfrm>
          <a:prstGeom prst="rect">
            <a:avLst/>
          </a:prstGeom>
          <a:noFill/>
        </p:spPr>
        <p:txBody>
          <a:bodyPr wrap="square" rtlCol="0">
            <a:spAutoFit/>
          </a:bodyPr>
          <a:lstStyle/>
          <a:p>
            <a:r>
              <a:rPr lang="en-US" sz="2400" dirty="0">
                <a:solidFill>
                  <a:srgbClr val="800000"/>
                </a:solidFill>
              </a:rPr>
              <a:t>pg. 1084</a:t>
            </a:r>
          </a:p>
        </p:txBody>
      </p:sp>
      <p:pic>
        <p:nvPicPr>
          <p:cNvPr id="5" name="Picture 4" descr="Screen Shot 2015-09-17 at 8.26.19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083640"/>
            <a:ext cx="9144000" cy="3519621"/>
          </a:xfrm>
          <a:prstGeom prst="rect">
            <a:avLst/>
          </a:prstGeom>
        </p:spPr>
      </p:pic>
      <p:pic>
        <p:nvPicPr>
          <p:cNvPr id="6" name="Picture 5" descr="Screen Shot 2015-09-17 at 8.26.51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993859"/>
            <a:ext cx="9144000" cy="3501234"/>
          </a:xfrm>
          <a:prstGeom prst="rect">
            <a:avLst/>
          </a:prstGeom>
        </p:spPr>
      </p:pic>
    </p:spTree>
    <p:extLst>
      <p:ext uri="{BB962C8B-B14F-4D97-AF65-F5344CB8AC3E}">
        <p14:creationId xmlns:p14="http://schemas.microsoft.com/office/powerpoint/2010/main" val="1254896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Complete C, D </a:t>
            </a:r>
            <a:br>
              <a:rPr lang="en-US" dirty="0"/>
            </a:br>
            <a:r>
              <a:rPr lang="en-US" dirty="0"/>
              <a:t>on </a:t>
            </a:r>
            <a:r>
              <a:rPr lang="en-US" dirty="0">
                <a:solidFill>
                  <a:srgbClr val="800000"/>
                </a:solidFill>
              </a:rPr>
              <a:t>pg. 1085</a:t>
            </a:r>
          </a:p>
        </p:txBody>
      </p:sp>
      <p:pic>
        <p:nvPicPr>
          <p:cNvPr id="7" name="Picture 6" descr="Screen Shot 2015-09-17 at 8.37.0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868751"/>
            <a:ext cx="9144000" cy="2035923"/>
          </a:xfrm>
          <a:prstGeom prst="rect">
            <a:avLst/>
          </a:prstGeom>
        </p:spPr>
      </p:pic>
      <p:pic>
        <p:nvPicPr>
          <p:cNvPr id="8" name="Picture 7" descr="Screen Shot 2015-09-17 at 8.37.10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68751"/>
            <a:ext cx="9144000" cy="1976467"/>
          </a:xfrm>
          <a:prstGeom prst="rect">
            <a:avLst/>
          </a:prstGeom>
        </p:spPr>
      </p:pic>
    </p:spTree>
    <p:extLst>
      <p:ext uri="{BB962C8B-B14F-4D97-AF65-F5344CB8AC3E}">
        <p14:creationId xmlns:p14="http://schemas.microsoft.com/office/powerpoint/2010/main" val="2579483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 x</a:t>
            </a:r>
          </a:p>
        </p:txBody>
      </p:sp>
      <p:pic>
        <p:nvPicPr>
          <p:cNvPr id="4" name="Picture 3" descr="Screen Shot 2015-09-17 at 8.40.5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03683" y="1417637"/>
            <a:ext cx="6379042" cy="5147567"/>
          </a:xfrm>
          <a:prstGeom prst="rect">
            <a:avLst/>
          </a:prstGeom>
        </p:spPr>
      </p:pic>
      <p:sp>
        <p:nvSpPr>
          <p:cNvPr id="5" name="TextBox 4"/>
          <p:cNvSpPr txBox="1"/>
          <p:nvPr/>
        </p:nvSpPr>
        <p:spPr>
          <a:xfrm>
            <a:off x="7181183" y="1417637"/>
            <a:ext cx="2270021" cy="400110"/>
          </a:xfrm>
          <a:prstGeom prst="rect">
            <a:avLst/>
          </a:prstGeom>
          <a:noFill/>
        </p:spPr>
        <p:txBody>
          <a:bodyPr wrap="square" rtlCol="0">
            <a:spAutoFit/>
          </a:bodyPr>
          <a:lstStyle/>
          <a:p>
            <a:r>
              <a:rPr lang="en-US" sz="2000" dirty="0"/>
              <a:t>“It’s Right Here!”</a:t>
            </a:r>
          </a:p>
        </p:txBody>
      </p:sp>
      <p:cxnSp>
        <p:nvCxnSpPr>
          <p:cNvPr id="7" name="Straight Arrow Connector 6"/>
          <p:cNvCxnSpPr/>
          <p:nvPr/>
        </p:nvCxnSpPr>
        <p:spPr>
          <a:xfrm flipH="1">
            <a:off x="5888447" y="1817747"/>
            <a:ext cx="1336035" cy="49162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742241" y="5492998"/>
            <a:ext cx="2358678" cy="523220"/>
          </a:xfrm>
          <a:prstGeom prst="rect">
            <a:avLst/>
          </a:prstGeom>
          <a:noFill/>
        </p:spPr>
        <p:txBody>
          <a:bodyPr wrap="square" rtlCol="0">
            <a:spAutoFit/>
          </a:bodyPr>
          <a:lstStyle/>
          <a:p>
            <a:r>
              <a:rPr lang="en-US" sz="2800" dirty="0">
                <a:solidFill>
                  <a:srgbClr val="800000"/>
                </a:solidFill>
              </a:rPr>
              <a:t>X = 158 </a:t>
            </a:r>
          </a:p>
        </p:txBody>
      </p:sp>
    </p:spTree>
    <p:extLst>
      <p:ext uri="{BB962C8B-B14F-4D97-AF65-F5344CB8AC3E}">
        <p14:creationId xmlns:p14="http://schemas.microsoft.com/office/powerpoint/2010/main" val="107152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Text Box 2"/>
          <p:cNvSpPr txBox="1">
            <a:spLocks noChangeArrowheads="1"/>
          </p:cNvSpPr>
          <p:nvPr/>
        </p:nvSpPr>
        <p:spPr bwMode="auto">
          <a:xfrm>
            <a:off x="533400" y="1143000"/>
            <a:ext cx="7848600" cy="1187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50000"/>
              </a:spcBef>
              <a:spcAft>
                <a:spcPct val="0"/>
              </a:spcAft>
              <a:defRPr sz="2400">
                <a:solidFill>
                  <a:schemeClr val="tx1"/>
                </a:solidFill>
                <a:latin typeface="Verdana" charset="0"/>
                <a:ea typeface="ＭＳ Ｐゴシック" charset="0"/>
              </a:defRPr>
            </a:lvl6pPr>
            <a:lvl7pPr marL="2971800" indent="-228600" eaLnBrk="0" fontAlgn="base" hangingPunct="0">
              <a:spcBef>
                <a:spcPct val="50000"/>
              </a:spcBef>
              <a:spcAft>
                <a:spcPct val="0"/>
              </a:spcAft>
              <a:defRPr sz="2400">
                <a:solidFill>
                  <a:schemeClr val="tx1"/>
                </a:solidFill>
                <a:latin typeface="Verdana" charset="0"/>
                <a:ea typeface="ＭＳ Ｐゴシック" charset="0"/>
              </a:defRPr>
            </a:lvl7pPr>
            <a:lvl8pPr marL="3429000" indent="-228600" eaLnBrk="0" fontAlgn="base" hangingPunct="0">
              <a:spcBef>
                <a:spcPct val="50000"/>
              </a:spcBef>
              <a:spcAft>
                <a:spcPct val="0"/>
              </a:spcAft>
              <a:defRPr sz="2400">
                <a:solidFill>
                  <a:schemeClr val="tx1"/>
                </a:solidFill>
                <a:latin typeface="Verdana" charset="0"/>
                <a:ea typeface="ＭＳ Ｐゴシック" charset="0"/>
              </a:defRPr>
            </a:lvl8pPr>
            <a:lvl9pPr marL="3886200" indent="-228600" eaLnBrk="0" fontAlgn="base" hangingPunct="0">
              <a:spcBef>
                <a:spcPct val="50000"/>
              </a:spcBef>
              <a:spcAft>
                <a:spcPct val="0"/>
              </a:spcAft>
              <a:defRPr sz="2400">
                <a:solidFill>
                  <a:schemeClr val="tx1"/>
                </a:solidFill>
                <a:latin typeface="Verdana" charset="0"/>
                <a:ea typeface="ＭＳ Ｐゴシック" charset="0"/>
              </a:defRPr>
            </a:lvl9pPr>
          </a:lstStyle>
          <a:p>
            <a:r>
              <a:rPr lang="en-US" dirty="0"/>
              <a:t>Each exterior angle has two remote interior angles. A </a:t>
            </a:r>
            <a:r>
              <a:rPr lang="en-US" b="1" u="sng" dirty="0"/>
              <a:t>remote interior angle</a:t>
            </a:r>
            <a:r>
              <a:rPr lang="en-US" dirty="0"/>
              <a:t> is an interior angle that is not adjacent to the exterior angle.</a:t>
            </a:r>
          </a:p>
        </p:txBody>
      </p:sp>
      <p:sp>
        <p:nvSpPr>
          <p:cNvPr id="13315" name="Rectangle 3"/>
          <p:cNvSpPr>
            <a:spLocks noChangeArrowheads="1"/>
          </p:cNvSpPr>
          <p:nvPr/>
        </p:nvSpPr>
        <p:spPr bwMode="auto">
          <a:xfrm>
            <a:off x="6781800" y="3886200"/>
            <a:ext cx="1676400" cy="533400"/>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3316" name="Rectangle 4"/>
          <p:cNvSpPr>
            <a:spLocks noChangeArrowheads="1"/>
          </p:cNvSpPr>
          <p:nvPr/>
        </p:nvSpPr>
        <p:spPr bwMode="auto">
          <a:xfrm>
            <a:off x="2590800" y="4419600"/>
            <a:ext cx="1676400"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p>
            <a:endParaRPr lang="en-US"/>
          </a:p>
        </p:txBody>
      </p:sp>
      <p:grpSp>
        <p:nvGrpSpPr>
          <p:cNvPr id="13317" name="Group 5"/>
          <p:cNvGrpSpPr>
            <a:grpSpLocks/>
          </p:cNvGrpSpPr>
          <p:nvPr/>
        </p:nvGrpSpPr>
        <p:grpSpPr bwMode="auto">
          <a:xfrm>
            <a:off x="685800" y="3276600"/>
            <a:ext cx="4762500" cy="2352675"/>
            <a:chOff x="768" y="3216"/>
            <a:chExt cx="3000" cy="1482"/>
          </a:xfrm>
        </p:grpSpPr>
        <p:pic>
          <p:nvPicPr>
            <p:cNvPr id="13323"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 y="3216"/>
              <a:ext cx="3000" cy="14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324" name="Rectangle 7"/>
            <p:cNvSpPr>
              <a:spLocks noChangeArrowheads="1"/>
            </p:cNvSpPr>
            <p:nvPr/>
          </p:nvSpPr>
          <p:spPr bwMode="auto">
            <a:xfrm>
              <a:off x="1248" y="3984"/>
              <a:ext cx="1056" cy="336"/>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p>
              <a:endParaRPr lang="en-US"/>
            </a:p>
          </p:txBody>
        </p:sp>
      </p:grpSp>
      <p:sp>
        <p:nvSpPr>
          <p:cNvPr id="13318" name="Text Box 8"/>
          <p:cNvSpPr txBox="1">
            <a:spLocks noChangeArrowheads="1"/>
          </p:cNvSpPr>
          <p:nvPr/>
        </p:nvSpPr>
        <p:spPr bwMode="auto">
          <a:xfrm>
            <a:off x="1600200" y="4953000"/>
            <a:ext cx="16002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50000"/>
              </a:spcBef>
              <a:spcAft>
                <a:spcPct val="0"/>
              </a:spcAft>
              <a:defRPr sz="2400">
                <a:solidFill>
                  <a:schemeClr val="tx1"/>
                </a:solidFill>
                <a:latin typeface="Verdana" charset="0"/>
                <a:ea typeface="ＭＳ Ｐゴシック" charset="0"/>
              </a:defRPr>
            </a:lvl6pPr>
            <a:lvl7pPr marL="2971800" indent="-228600" eaLnBrk="0" fontAlgn="base" hangingPunct="0">
              <a:spcBef>
                <a:spcPct val="50000"/>
              </a:spcBef>
              <a:spcAft>
                <a:spcPct val="0"/>
              </a:spcAft>
              <a:defRPr sz="2400">
                <a:solidFill>
                  <a:schemeClr val="tx1"/>
                </a:solidFill>
                <a:latin typeface="Verdana" charset="0"/>
                <a:ea typeface="ＭＳ Ｐゴシック" charset="0"/>
              </a:defRPr>
            </a:lvl7pPr>
            <a:lvl8pPr marL="3429000" indent="-228600" eaLnBrk="0" fontAlgn="base" hangingPunct="0">
              <a:spcBef>
                <a:spcPct val="50000"/>
              </a:spcBef>
              <a:spcAft>
                <a:spcPct val="0"/>
              </a:spcAft>
              <a:defRPr sz="2400">
                <a:solidFill>
                  <a:schemeClr val="tx1"/>
                </a:solidFill>
                <a:latin typeface="Verdana" charset="0"/>
                <a:ea typeface="ＭＳ Ｐゴシック" charset="0"/>
              </a:defRPr>
            </a:lvl8pPr>
            <a:lvl9pPr marL="3886200" indent="-228600" eaLnBrk="0" fontAlgn="base" hangingPunct="0">
              <a:spcBef>
                <a:spcPct val="50000"/>
              </a:spcBef>
              <a:spcAft>
                <a:spcPct val="0"/>
              </a:spcAft>
              <a:defRPr sz="2400">
                <a:solidFill>
                  <a:schemeClr val="tx1"/>
                </a:solidFill>
                <a:latin typeface="Verdana" charset="0"/>
                <a:ea typeface="ＭＳ Ｐゴシック" charset="0"/>
              </a:defRPr>
            </a:lvl9pPr>
          </a:lstStyle>
          <a:p>
            <a:r>
              <a:rPr lang="en-US"/>
              <a:t>Interior</a:t>
            </a:r>
          </a:p>
        </p:txBody>
      </p:sp>
      <p:sp>
        <p:nvSpPr>
          <p:cNvPr id="13319" name="Text Box 9"/>
          <p:cNvSpPr txBox="1">
            <a:spLocks noChangeArrowheads="1"/>
          </p:cNvSpPr>
          <p:nvPr/>
        </p:nvSpPr>
        <p:spPr bwMode="auto">
          <a:xfrm>
            <a:off x="3276600" y="4114800"/>
            <a:ext cx="16002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50000"/>
              </a:spcBef>
              <a:spcAft>
                <a:spcPct val="0"/>
              </a:spcAft>
              <a:defRPr sz="2400">
                <a:solidFill>
                  <a:schemeClr val="tx1"/>
                </a:solidFill>
                <a:latin typeface="Verdana" charset="0"/>
                <a:ea typeface="ＭＳ Ｐゴシック" charset="0"/>
              </a:defRPr>
            </a:lvl6pPr>
            <a:lvl7pPr marL="2971800" indent="-228600" eaLnBrk="0" fontAlgn="base" hangingPunct="0">
              <a:spcBef>
                <a:spcPct val="50000"/>
              </a:spcBef>
              <a:spcAft>
                <a:spcPct val="0"/>
              </a:spcAft>
              <a:defRPr sz="2400">
                <a:solidFill>
                  <a:schemeClr val="tx1"/>
                </a:solidFill>
                <a:latin typeface="Verdana" charset="0"/>
                <a:ea typeface="ＭＳ Ｐゴシック" charset="0"/>
              </a:defRPr>
            </a:lvl7pPr>
            <a:lvl8pPr marL="3429000" indent="-228600" eaLnBrk="0" fontAlgn="base" hangingPunct="0">
              <a:spcBef>
                <a:spcPct val="50000"/>
              </a:spcBef>
              <a:spcAft>
                <a:spcPct val="0"/>
              </a:spcAft>
              <a:defRPr sz="2400">
                <a:solidFill>
                  <a:schemeClr val="tx1"/>
                </a:solidFill>
                <a:latin typeface="Verdana" charset="0"/>
                <a:ea typeface="ＭＳ Ｐゴシック" charset="0"/>
              </a:defRPr>
            </a:lvl8pPr>
            <a:lvl9pPr marL="3886200" indent="-228600" eaLnBrk="0" fontAlgn="base" hangingPunct="0">
              <a:spcBef>
                <a:spcPct val="50000"/>
              </a:spcBef>
              <a:spcAft>
                <a:spcPct val="0"/>
              </a:spcAft>
              <a:defRPr sz="2400">
                <a:solidFill>
                  <a:schemeClr val="tx1"/>
                </a:solidFill>
                <a:latin typeface="Verdana" charset="0"/>
                <a:ea typeface="ＭＳ Ｐゴシック" charset="0"/>
              </a:defRPr>
            </a:lvl9pPr>
          </a:lstStyle>
          <a:p>
            <a:r>
              <a:rPr lang="en-US"/>
              <a:t>Exterior</a:t>
            </a:r>
          </a:p>
        </p:txBody>
      </p:sp>
      <p:sp>
        <p:nvSpPr>
          <p:cNvPr id="13320" name="Text Box 10"/>
          <p:cNvSpPr txBox="1">
            <a:spLocks noChangeArrowheads="1"/>
          </p:cNvSpPr>
          <p:nvPr/>
        </p:nvSpPr>
        <p:spPr bwMode="auto">
          <a:xfrm>
            <a:off x="2057400" y="5867400"/>
            <a:ext cx="40386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50000"/>
              </a:spcBef>
              <a:spcAft>
                <a:spcPct val="0"/>
              </a:spcAft>
              <a:defRPr sz="2400">
                <a:solidFill>
                  <a:schemeClr val="tx1"/>
                </a:solidFill>
                <a:latin typeface="Verdana" charset="0"/>
                <a:ea typeface="ＭＳ Ｐゴシック" charset="0"/>
              </a:defRPr>
            </a:lvl6pPr>
            <a:lvl7pPr marL="2971800" indent="-228600" eaLnBrk="0" fontAlgn="base" hangingPunct="0">
              <a:spcBef>
                <a:spcPct val="50000"/>
              </a:spcBef>
              <a:spcAft>
                <a:spcPct val="0"/>
              </a:spcAft>
              <a:defRPr sz="2400">
                <a:solidFill>
                  <a:schemeClr val="tx1"/>
                </a:solidFill>
                <a:latin typeface="Verdana" charset="0"/>
                <a:ea typeface="ＭＳ Ｐゴシック" charset="0"/>
              </a:defRPr>
            </a:lvl7pPr>
            <a:lvl8pPr marL="3429000" indent="-228600" eaLnBrk="0" fontAlgn="base" hangingPunct="0">
              <a:spcBef>
                <a:spcPct val="50000"/>
              </a:spcBef>
              <a:spcAft>
                <a:spcPct val="0"/>
              </a:spcAft>
              <a:defRPr sz="2400">
                <a:solidFill>
                  <a:schemeClr val="tx1"/>
                </a:solidFill>
                <a:latin typeface="Verdana" charset="0"/>
                <a:ea typeface="ＭＳ Ｐゴシック" charset="0"/>
              </a:defRPr>
            </a:lvl8pPr>
            <a:lvl9pPr marL="3886200" indent="-228600" eaLnBrk="0" fontAlgn="base" hangingPunct="0">
              <a:spcBef>
                <a:spcPct val="50000"/>
              </a:spcBef>
              <a:spcAft>
                <a:spcPct val="0"/>
              </a:spcAft>
              <a:defRPr sz="2400">
                <a:solidFill>
                  <a:schemeClr val="tx1"/>
                </a:solidFill>
                <a:latin typeface="Verdana" charset="0"/>
                <a:ea typeface="ＭＳ Ｐゴシック" charset="0"/>
              </a:defRPr>
            </a:lvl9pPr>
          </a:lstStyle>
          <a:p>
            <a:r>
              <a:rPr lang="en-US" dirty="0">
                <a:sym typeface="Symbol" charset="0"/>
              </a:rPr>
              <a:t>3 is an interior angle. </a:t>
            </a:r>
          </a:p>
        </p:txBody>
      </p:sp>
      <p:sp>
        <p:nvSpPr>
          <p:cNvPr id="13321" name="Text Box 11"/>
          <p:cNvSpPr txBox="1">
            <a:spLocks noChangeArrowheads="1"/>
          </p:cNvSpPr>
          <p:nvPr/>
        </p:nvSpPr>
        <p:spPr bwMode="auto">
          <a:xfrm>
            <a:off x="5029200" y="3048000"/>
            <a:ext cx="43434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50000"/>
              </a:spcBef>
              <a:spcAft>
                <a:spcPct val="0"/>
              </a:spcAft>
              <a:defRPr sz="2400">
                <a:solidFill>
                  <a:schemeClr val="tx1"/>
                </a:solidFill>
                <a:latin typeface="Verdana" charset="0"/>
                <a:ea typeface="ＭＳ Ｐゴシック" charset="0"/>
              </a:defRPr>
            </a:lvl6pPr>
            <a:lvl7pPr marL="2971800" indent="-228600" eaLnBrk="0" fontAlgn="base" hangingPunct="0">
              <a:spcBef>
                <a:spcPct val="50000"/>
              </a:spcBef>
              <a:spcAft>
                <a:spcPct val="0"/>
              </a:spcAft>
              <a:defRPr sz="2400">
                <a:solidFill>
                  <a:schemeClr val="tx1"/>
                </a:solidFill>
                <a:latin typeface="Verdana" charset="0"/>
                <a:ea typeface="ＭＳ Ｐゴシック" charset="0"/>
              </a:defRPr>
            </a:lvl7pPr>
            <a:lvl8pPr marL="3429000" indent="-228600" eaLnBrk="0" fontAlgn="base" hangingPunct="0">
              <a:spcBef>
                <a:spcPct val="50000"/>
              </a:spcBef>
              <a:spcAft>
                <a:spcPct val="0"/>
              </a:spcAft>
              <a:defRPr sz="2400">
                <a:solidFill>
                  <a:schemeClr val="tx1"/>
                </a:solidFill>
                <a:latin typeface="Verdana" charset="0"/>
                <a:ea typeface="ＭＳ Ｐゴシック" charset="0"/>
              </a:defRPr>
            </a:lvl8pPr>
            <a:lvl9pPr marL="3886200" indent="-228600" eaLnBrk="0" fontAlgn="base" hangingPunct="0">
              <a:spcBef>
                <a:spcPct val="50000"/>
              </a:spcBef>
              <a:spcAft>
                <a:spcPct val="0"/>
              </a:spcAft>
              <a:defRPr sz="2400">
                <a:solidFill>
                  <a:schemeClr val="tx1"/>
                </a:solidFill>
                <a:latin typeface="Verdana" charset="0"/>
                <a:ea typeface="ＭＳ Ｐゴシック" charset="0"/>
              </a:defRPr>
            </a:lvl9pPr>
          </a:lstStyle>
          <a:p>
            <a:r>
              <a:rPr lang="en-US" dirty="0">
                <a:sym typeface="Symbol" charset="0"/>
              </a:rPr>
              <a:t>4 is an exterior angle. </a:t>
            </a:r>
          </a:p>
        </p:txBody>
      </p:sp>
      <p:sp>
        <p:nvSpPr>
          <p:cNvPr id="109580" name="Text Box 12"/>
          <p:cNvSpPr txBox="1">
            <a:spLocks noChangeArrowheads="1"/>
          </p:cNvSpPr>
          <p:nvPr/>
        </p:nvSpPr>
        <p:spPr bwMode="auto">
          <a:xfrm>
            <a:off x="5257800" y="3810000"/>
            <a:ext cx="3733800" cy="11874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50000"/>
              </a:spcBef>
              <a:spcAft>
                <a:spcPct val="0"/>
              </a:spcAft>
              <a:defRPr sz="2400">
                <a:solidFill>
                  <a:schemeClr val="tx1"/>
                </a:solidFill>
                <a:latin typeface="Verdana" charset="0"/>
                <a:ea typeface="ＭＳ Ｐゴシック" charset="0"/>
              </a:defRPr>
            </a:lvl6pPr>
            <a:lvl7pPr marL="2971800" indent="-228600" eaLnBrk="0" fontAlgn="base" hangingPunct="0">
              <a:spcBef>
                <a:spcPct val="50000"/>
              </a:spcBef>
              <a:spcAft>
                <a:spcPct val="0"/>
              </a:spcAft>
              <a:defRPr sz="2400">
                <a:solidFill>
                  <a:schemeClr val="tx1"/>
                </a:solidFill>
                <a:latin typeface="Verdana" charset="0"/>
                <a:ea typeface="ＭＳ Ｐゴシック" charset="0"/>
              </a:defRPr>
            </a:lvl7pPr>
            <a:lvl8pPr marL="3429000" indent="-228600" eaLnBrk="0" fontAlgn="base" hangingPunct="0">
              <a:spcBef>
                <a:spcPct val="50000"/>
              </a:spcBef>
              <a:spcAft>
                <a:spcPct val="0"/>
              </a:spcAft>
              <a:defRPr sz="2400">
                <a:solidFill>
                  <a:schemeClr val="tx1"/>
                </a:solidFill>
                <a:latin typeface="Verdana" charset="0"/>
                <a:ea typeface="ＭＳ Ｐゴシック" charset="0"/>
              </a:defRPr>
            </a:lvl8pPr>
            <a:lvl9pPr marL="3886200" indent="-228600" eaLnBrk="0" fontAlgn="base" hangingPunct="0">
              <a:spcBef>
                <a:spcPct val="50000"/>
              </a:spcBef>
              <a:spcAft>
                <a:spcPct val="0"/>
              </a:spcAft>
              <a:defRPr sz="2400">
                <a:solidFill>
                  <a:schemeClr val="tx1"/>
                </a:solidFill>
                <a:latin typeface="Verdana" charset="0"/>
                <a:ea typeface="ＭＳ Ｐゴシック" charset="0"/>
              </a:defRPr>
            </a:lvl9pPr>
          </a:lstStyle>
          <a:p>
            <a:r>
              <a:rPr lang="en-US" dirty="0"/>
              <a:t>The remote interior angles of </a:t>
            </a:r>
            <a:r>
              <a:rPr lang="en-US" dirty="0">
                <a:sym typeface="Symbol" charset="0"/>
              </a:rPr>
              <a:t>4</a:t>
            </a:r>
            <a:r>
              <a:rPr lang="en-US" dirty="0"/>
              <a:t> are </a:t>
            </a:r>
            <a:r>
              <a:rPr lang="en-US" dirty="0">
                <a:sym typeface="Symbol" charset="0"/>
              </a:rPr>
              <a:t>1 and 2.</a:t>
            </a:r>
          </a:p>
        </p:txBody>
      </p:sp>
    </p:spTree>
    <p:extLst>
      <p:ext uri="{BB962C8B-B14F-4D97-AF65-F5344CB8AC3E}">
        <p14:creationId xmlns:p14="http://schemas.microsoft.com/office/powerpoint/2010/main" val="215174776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4" presetClass="entr" presetSubtype="0" accel="100000" fill="hold" grpId="0" nodeType="afterEffect">
                                  <p:stCondLst>
                                    <p:cond delay="0"/>
                                  </p:stCondLst>
                                  <p:childTnLst>
                                    <p:set>
                                      <p:cBhvr>
                                        <p:cTn id="6" dur="1" fill="hold">
                                          <p:stCondLst>
                                            <p:cond delay="0"/>
                                          </p:stCondLst>
                                        </p:cTn>
                                        <p:tgtEl>
                                          <p:spTgt spid="109570"/>
                                        </p:tgtEl>
                                        <p:attrNameLst>
                                          <p:attrName>style.visibility</p:attrName>
                                        </p:attrNameLst>
                                      </p:cBhvr>
                                      <p:to>
                                        <p:strVal val="visible"/>
                                      </p:to>
                                    </p:set>
                                    <p:anim calcmode="lin" valueType="num">
                                      <p:cBhvr>
                                        <p:cTn id="7" dur="500" fill="hold"/>
                                        <p:tgtEl>
                                          <p:spTgt spid="109570"/>
                                        </p:tgtEl>
                                        <p:attrNameLst>
                                          <p:attrName>ppt_w</p:attrName>
                                        </p:attrNameLst>
                                      </p:cBhvr>
                                      <p:tavLst>
                                        <p:tav tm="0">
                                          <p:val>
                                            <p:strVal val="#ppt_w*0.05"/>
                                          </p:val>
                                        </p:tav>
                                        <p:tav tm="100000">
                                          <p:val>
                                            <p:strVal val="#ppt_w"/>
                                          </p:val>
                                        </p:tav>
                                      </p:tavLst>
                                    </p:anim>
                                    <p:anim calcmode="lin" valueType="num">
                                      <p:cBhvr>
                                        <p:cTn id="8" dur="500" fill="hold"/>
                                        <p:tgtEl>
                                          <p:spTgt spid="109570"/>
                                        </p:tgtEl>
                                        <p:attrNameLst>
                                          <p:attrName>ppt_h</p:attrName>
                                        </p:attrNameLst>
                                      </p:cBhvr>
                                      <p:tavLst>
                                        <p:tav tm="0">
                                          <p:val>
                                            <p:strVal val="#ppt_h"/>
                                          </p:val>
                                        </p:tav>
                                        <p:tav tm="100000">
                                          <p:val>
                                            <p:strVal val="#ppt_h"/>
                                          </p:val>
                                        </p:tav>
                                      </p:tavLst>
                                    </p:anim>
                                    <p:anim calcmode="lin" valueType="num">
                                      <p:cBhvr>
                                        <p:cTn id="9" dur="500" fill="hold"/>
                                        <p:tgtEl>
                                          <p:spTgt spid="109570"/>
                                        </p:tgtEl>
                                        <p:attrNameLst>
                                          <p:attrName>ppt_x</p:attrName>
                                        </p:attrNameLst>
                                      </p:cBhvr>
                                      <p:tavLst>
                                        <p:tav tm="0">
                                          <p:val>
                                            <p:strVal val="#ppt_x-.2"/>
                                          </p:val>
                                        </p:tav>
                                        <p:tav tm="100000">
                                          <p:val>
                                            <p:strVal val="#ppt_x"/>
                                          </p:val>
                                        </p:tav>
                                      </p:tavLst>
                                    </p:anim>
                                    <p:anim calcmode="lin" valueType="num">
                                      <p:cBhvr>
                                        <p:cTn id="10" dur="500" fill="hold"/>
                                        <p:tgtEl>
                                          <p:spTgt spid="109570"/>
                                        </p:tgtEl>
                                        <p:attrNameLst>
                                          <p:attrName>ppt_y</p:attrName>
                                        </p:attrNameLst>
                                      </p:cBhvr>
                                      <p:tavLst>
                                        <p:tav tm="0">
                                          <p:val>
                                            <p:strVal val="#ppt_y"/>
                                          </p:val>
                                        </p:tav>
                                        <p:tav tm="100000">
                                          <p:val>
                                            <p:strVal val="#ppt_y"/>
                                          </p:val>
                                        </p:tav>
                                      </p:tavLst>
                                    </p:anim>
                                    <p:animEffect transition="in" filter="fade">
                                      <p:cBhvr>
                                        <p:cTn id="11" dur="500"/>
                                        <p:tgtEl>
                                          <p:spTgt spid="109570"/>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109580"/>
                                        </p:tgtEl>
                                        <p:attrNameLst>
                                          <p:attrName>style.visibility</p:attrName>
                                        </p:attrNameLst>
                                      </p:cBhvr>
                                      <p:to>
                                        <p:strVal val="visible"/>
                                      </p:to>
                                    </p:set>
                                    <p:animEffect transition="in" filter="dissolve">
                                      <p:cBhvr>
                                        <p:cTn id="16" dur="500"/>
                                        <p:tgtEl>
                                          <p:spTgt spid="109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0" grpId="0"/>
      <p:bldP spid="10958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6781800" y="3886200"/>
            <a:ext cx="1676400" cy="533400"/>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3316" name="Rectangle 4"/>
          <p:cNvSpPr>
            <a:spLocks noChangeArrowheads="1"/>
          </p:cNvSpPr>
          <p:nvPr/>
        </p:nvSpPr>
        <p:spPr bwMode="auto">
          <a:xfrm>
            <a:off x="2590800" y="4419600"/>
            <a:ext cx="1676400"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p>
            <a:endParaRPr lang="en-US"/>
          </a:p>
        </p:txBody>
      </p:sp>
      <p:grpSp>
        <p:nvGrpSpPr>
          <p:cNvPr id="13317" name="Group 5"/>
          <p:cNvGrpSpPr>
            <a:grpSpLocks/>
          </p:cNvGrpSpPr>
          <p:nvPr/>
        </p:nvGrpSpPr>
        <p:grpSpPr bwMode="auto">
          <a:xfrm>
            <a:off x="1333500" y="2174098"/>
            <a:ext cx="4762500" cy="2352675"/>
            <a:chOff x="768" y="3216"/>
            <a:chExt cx="3000" cy="1482"/>
          </a:xfrm>
        </p:grpSpPr>
        <p:pic>
          <p:nvPicPr>
            <p:cNvPr id="13323"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 y="3216"/>
              <a:ext cx="3000" cy="14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324" name="Rectangle 7"/>
            <p:cNvSpPr>
              <a:spLocks noChangeArrowheads="1"/>
            </p:cNvSpPr>
            <p:nvPr/>
          </p:nvSpPr>
          <p:spPr bwMode="auto">
            <a:xfrm>
              <a:off x="1248" y="3984"/>
              <a:ext cx="1056" cy="336"/>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p>
              <a:endParaRPr lang="en-US"/>
            </a:p>
          </p:txBody>
        </p:sp>
      </p:grpSp>
      <p:sp>
        <p:nvSpPr>
          <p:cNvPr id="13318" name="Text Box 8"/>
          <p:cNvSpPr txBox="1">
            <a:spLocks noChangeArrowheads="1"/>
          </p:cNvSpPr>
          <p:nvPr/>
        </p:nvSpPr>
        <p:spPr bwMode="auto">
          <a:xfrm>
            <a:off x="2171700" y="3429000"/>
            <a:ext cx="16002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50000"/>
              </a:spcBef>
              <a:spcAft>
                <a:spcPct val="0"/>
              </a:spcAft>
              <a:defRPr sz="2400">
                <a:solidFill>
                  <a:schemeClr val="tx1"/>
                </a:solidFill>
                <a:latin typeface="Verdana" charset="0"/>
                <a:ea typeface="ＭＳ Ｐゴシック" charset="0"/>
              </a:defRPr>
            </a:lvl6pPr>
            <a:lvl7pPr marL="2971800" indent="-228600" eaLnBrk="0" fontAlgn="base" hangingPunct="0">
              <a:spcBef>
                <a:spcPct val="50000"/>
              </a:spcBef>
              <a:spcAft>
                <a:spcPct val="0"/>
              </a:spcAft>
              <a:defRPr sz="2400">
                <a:solidFill>
                  <a:schemeClr val="tx1"/>
                </a:solidFill>
                <a:latin typeface="Verdana" charset="0"/>
                <a:ea typeface="ＭＳ Ｐゴシック" charset="0"/>
              </a:defRPr>
            </a:lvl7pPr>
            <a:lvl8pPr marL="3429000" indent="-228600" eaLnBrk="0" fontAlgn="base" hangingPunct="0">
              <a:spcBef>
                <a:spcPct val="50000"/>
              </a:spcBef>
              <a:spcAft>
                <a:spcPct val="0"/>
              </a:spcAft>
              <a:defRPr sz="2400">
                <a:solidFill>
                  <a:schemeClr val="tx1"/>
                </a:solidFill>
                <a:latin typeface="Verdana" charset="0"/>
                <a:ea typeface="ＭＳ Ｐゴシック" charset="0"/>
              </a:defRPr>
            </a:lvl8pPr>
            <a:lvl9pPr marL="3886200" indent="-228600" eaLnBrk="0" fontAlgn="base" hangingPunct="0">
              <a:spcBef>
                <a:spcPct val="50000"/>
              </a:spcBef>
              <a:spcAft>
                <a:spcPct val="0"/>
              </a:spcAft>
              <a:defRPr sz="2400">
                <a:solidFill>
                  <a:schemeClr val="tx1"/>
                </a:solidFill>
                <a:latin typeface="Verdana" charset="0"/>
                <a:ea typeface="ＭＳ Ｐゴシック" charset="0"/>
              </a:defRPr>
            </a:lvl9pPr>
          </a:lstStyle>
          <a:p>
            <a:r>
              <a:rPr lang="en-US"/>
              <a:t>Interior</a:t>
            </a:r>
          </a:p>
        </p:txBody>
      </p:sp>
      <p:sp>
        <p:nvSpPr>
          <p:cNvPr id="13319" name="Text Box 9"/>
          <p:cNvSpPr txBox="1">
            <a:spLocks noChangeArrowheads="1"/>
          </p:cNvSpPr>
          <p:nvPr/>
        </p:nvSpPr>
        <p:spPr bwMode="auto">
          <a:xfrm>
            <a:off x="4076700" y="2618825"/>
            <a:ext cx="16002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50000"/>
              </a:spcBef>
              <a:spcAft>
                <a:spcPct val="0"/>
              </a:spcAft>
              <a:defRPr sz="2400">
                <a:solidFill>
                  <a:schemeClr val="tx1"/>
                </a:solidFill>
                <a:latin typeface="Verdana" charset="0"/>
                <a:ea typeface="ＭＳ Ｐゴシック" charset="0"/>
              </a:defRPr>
            </a:lvl6pPr>
            <a:lvl7pPr marL="2971800" indent="-228600" eaLnBrk="0" fontAlgn="base" hangingPunct="0">
              <a:spcBef>
                <a:spcPct val="50000"/>
              </a:spcBef>
              <a:spcAft>
                <a:spcPct val="0"/>
              </a:spcAft>
              <a:defRPr sz="2400">
                <a:solidFill>
                  <a:schemeClr val="tx1"/>
                </a:solidFill>
                <a:latin typeface="Verdana" charset="0"/>
                <a:ea typeface="ＭＳ Ｐゴシック" charset="0"/>
              </a:defRPr>
            </a:lvl7pPr>
            <a:lvl8pPr marL="3429000" indent="-228600" eaLnBrk="0" fontAlgn="base" hangingPunct="0">
              <a:spcBef>
                <a:spcPct val="50000"/>
              </a:spcBef>
              <a:spcAft>
                <a:spcPct val="0"/>
              </a:spcAft>
              <a:defRPr sz="2400">
                <a:solidFill>
                  <a:schemeClr val="tx1"/>
                </a:solidFill>
                <a:latin typeface="Verdana" charset="0"/>
                <a:ea typeface="ＭＳ Ｐゴシック" charset="0"/>
              </a:defRPr>
            </a:lvl8pPr>
            <a:lvl9pPr marL="3886200" indent="-228600" eaLnBrk="0" fontAlgn="base" hangingPunct="0">
              <a:spcBef>
                <a:spcPct val="50000"/>
              </a:spcBef>
              <a:spcAft>
                <a:spcPct val="0"/>
              </a:spcAft>
              <a:defRPr sz="2400">
                <a:solidFill>
                  <a:schemeClr val="tx1"/>
                </a:solidFill>
                <a:latin typeface="Verdana" charset="0"/>
                <a:ea typeface="ＭＳ Ｐゴシック" charset="0"/>
              </a:defRPr>
            </a:lvl9pPr>
          </a:lstStyle>
          <a:p>
            <a:r>
              <a:rPr lang="en-US" dirty="0"/>
              <a:t>Exterior</a:t>
            </a:r>
          </a:p>
        </p:txBody>
      </p:sp>
      <p:sp>
        <p:nvSpPr>
          <p:cNvPr id="2" name="TextBox 1"/>
          <p:cNvSpPr txBox="1"/>
          <p:nvPr/>
        </p:nvSpPr>
        <p:spPr>
          <a:xfrm>
            <a:off x="722923" y="937845"/>
            <a:ext cx="7735277" cy="954107"/>
          </a:xfrm>
          <a:prstGeom prst="rect">
            <a:avLst/>
          </a:prstGeom>
          <a:noFill/>
        </p:spPr>
        <p:txBody>
          <a:bodyPr wrap="square" rtlCol="0">
            <a:spAutoFit/>
          </a:bodyPr>
          <a:lstStyle/>
          <a:p>
            <a:r>
              <a:rPr lang="en-US" sz="2800" dirty="0"/>
              <a:t>What is the relationship between </a:t>
            </a:r>
          </a:p>
          <a:p>
            <a:r>
              <a:rPr lang="en-US" sz="2800" dirty="0"/>
              <a:t>angle 4 and angles 1 and 2?</a:t>
            </a:r>
          </a:p>
        </p:txBody>
      </p:sp>
      <p:pic>
        <p:nvPicPr>
          <p:cNvPr id="10" name="Picture 9" descr="Screen Shot 2015-09-17 at 8.58.00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781176"/>
            <a:ext cx="10849934" cy="1767533"/>
          </a:xfrm>
          <a:prstGeom prst="rect">
            <a:avLst/>
          </a:prstGeom>
        </p:spPr>
      </p:pic>
      <p:sp>
        <p:nvSpPr>
          <p:cNvPr id="3" name="TextBox 2"/>
          <p:cNvSpPr txBox="1"/>
          <p:nvPr/>
        </p:nvSpPr>
        <p:spPr>
          <a:xfrm>
            <a:off x="6959600" y="4419600"/>
            <a:ext cx="1498600" cy="369332"/>
          </a:xfrm>
          <a:prstGeom prst="rect">
            <a:avLst/>
          </a:prstGeom>
          <a:noFill/>
        </p:spPr>
        <p:txBody>
          <a:bodyPr wrap="square" rtlCol="0">
            <a:spAutoFit/>
          </a:bodyPr>
          <a:lstStyle/>
          <a:p>
            <a:r>
              <a:rPr lang="en-US" dirty="0">
                <a:solidFill>
                  <a:srgbClr val="800000"/>
                </a:solidFill>
              </a:rPr>
              <a:t>pg. 1087</a:t>
            </a:r>
          </a:p>
        </p:txBody>
      </p:sp>
    </p:spTree>
    <p:extLst>
      <p:ext uri="{BB962C8B-B14F-4D97-AF65-F5344CB8AC3E}">
        <p14:creationId xmlns:p14="http://schemas.microsoft.com/office/powerpoint/2010/main" val="403729244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ChangeArrowheads="1"/>
          </p:cNvSpPr>
          <p:nvPr/>
        </p:nvSpPr>
        <p:spPr bwMode="auto">
          <a:xfrm>
            <a:off x="6781800" y="3886200"/>
            <a:ext cx="1676400" cy="533400"/>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p>
            <a:endParaRPr lang="en-US"/>
          </a:p>
        </p:txBody>
      </p:sp>
      <p:sp>
        <p:nvSpPr>
          <p:cNvPr id="13316" name="Rectangle 4"/>
          <p:cNvSpPr>
            <a:spLocks noChangeArrowheads="1"/>
          </p:cNvSpPr>
          <p:nvPr/>
        </p:nvSpPr>
        <p:spPr bwMode="auto">
          <a:xfrm>
            <a:off x="2590800" y="4419600"/>
            <a:ext cx="1676400" cy="533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p>
            <a:endParaRPr lang="en-US"/>
          </a:p>
        </p:txBody>
      </p:sp>
      <p:grpSp>
        <p:nvGrpSpPr>
          <p:cNvPr id="13317" name="Group 5"/>
          <p:cNvGrpSpPr>
            <a:grpSpLocks/>
          </p:cNvGrpSpPr>
          <p:nvPr/>
        </p:nvGrpSpPr>
        <p:grpSpPr bwMode="auto">
          <a:xfrm>
            <a:off x="76200" y="914400"/>
            <a:ext cx="4762500" cy="2352675"/>
            <a:chOff x="768" y="3216"/>
            <a:chExt cx="3000" cy="1482"/>
          </a:xfrm>
        </p:grpSpPr>
        <p:pic>
          <p:nvPicPr>
            <p:cNvPr id="13323"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 y="3216"/>
              <a:ext cx="3000" cy="14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3324" name="Rectangle 7"/>
            <p:cNvSpPr>
              <a:spLocks noChangeArrowheads="1"/>
            </p:cNvSpPr>
            <p:nvPr/>
          </p:nvSpPr>
          <p:spPr bwMode="auto">
            <a:xfrm>
              <a:off x="1248" y="3984"/>
              <a:ext cx="1056" cy="336"/>
            </a:xfrm>
            <a:prstGeom prst="rect">
              <a:avLst/>
            </a:prstGeom>
            <a:solidFill>
              <a:schemeClr val="bg1"/>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p>
              <a:endParaRPr lang="en-US"/>
            </a:p>
          </p:txBody>
        </p:sp>
      </p:grpSp>
      <p:sp>
        <p:nvSpPr>
          <p:cNvPr id="2" name="TextBox 1"/>
          <p:cNvSpPr txBox="1"/>
          <p:nvPr/>
        </p:nvSpPr>
        <p:spPr>
          <a:xfrm>
            <a:off x="25400" y="228600"/>
            <a:ext cx="7735277" cy="523220"/>
          </a:xfrm>
          <a:prstGeom prst="rect">
            <a:avLst/>
          </a:prstGeom>
          <a:noFill/>
        </p:spPr>
        <p:txBody>
          <a:bodyPr wrap="square" rtlCol="0">
            <a:spAutoFit/>
          </a:bodyPr>
          <a:lstStyle/>
          <a:p>
            <a:r>
              <a:rPr lang="en-US" sz="2800" dirty="0"/>
              <a:t>Write a Paragraph Proof! </a:t>
            </a:r>
          </a:p>
        </p:txBody>
      </p:sp>
      <p:pic>
        <p:nvPicPr>
          <p:cNvPr id="7" name="Picture 6" descr="Screen Shot 2015-09-19 at 3.36.53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38600" y="1524000"/>
            <a:ext cx="3759200" cy="546100"/>
          </a:xfrm>
          <a:prstGeom prst="rect">
            <a:avLst/>
          </a:prstGeom>
        </p:spPr>
      </p:pic>
    </p:spTree>
    <p:extLst>
      <p:ext uri="{BB962C8B-B14F-4D97-AF65-F5344CB8AC3E}">
        <p14:creationId xmlns:p14="http://schemas.microsoft.com/office/powerpoint/2010/main" val="3990181952"/>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sosceles Triangle 2"/>
          <p:cNvSpPr/>
          <p:nvPr/>
        </p:nvSpPr>
        <p:spPr>
          <a:xfrm>
            <a:off x="2362200" y="1828800"/>
            <a:ext cx="1981200" cy="3810000"/>
          </a:xfrm>
          <a:prstGeom prst="triangle">
            <a:avLst/>
          </a:prstGeom>
          <a:solidFill>
            <a:srgbClr val="FFFFFF"/>
          </a:solidFill>
          <a:ln w="38100"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5" name="Straight Connector 4"/>
          <p:cNvCxnSpPr>
            <a:stCxn id="3" idx="2"/>
          </p:cNvCxnSpPr>
          <p:nvPr/>
        </p:nvCxnSpPr>
        <p:spPr>
          <a:xfrm>
            <a:off x="2362200" y="5638800"/>
            <a:ext cx="4191000" cy="0"/>
          </a:xfrm>
          <a:prstGeom prst="line">
            <a:avLst/>
          </a:prstGeom>
        </p:spPr>
        <p:style>
          <a:lnRef idx="2">
            <a:schemeClr val="accent1"/>
          </a:lnRef>
          <a:fillRef idx="0">
            <a:schemeClr val="accent1"/>
          </a:fillRef>
          <a:effectRef idx="1">
            <a:schemeClr val="accent1"/>
          </a:effectRef>
          <a:fontRef idx="minor">
            <a:schemeClr val="tx1"/>
          </a:fontRef>
        </p:style>
      </p:cxnSp>
      <p:sp>
        <p:nvSpPr>
          <p:cNvPr id="6" name="TextBox 5"/>
          <p:cNvSpPr txBox="1"/>
          <p:nvPr/>
        </p:nvSpPr>
        <p:spPr>
          <a:xfrm>
            <a:off x="2438400" y="5105400"/>
            <a:ext cx="914400" cy="461665"/>
          </a:xfrm>
          <a:prstGeom prst="rect">
            <a:avLst/>
          </a:prstGeom>
          <a:noFill/>
        </p:spPr>
        <p:txBody>
          <a:bodyPr wrap="square" rtlCol="0">
            <a:spAutoFit/>
          </a:bodyPr>
          <a:lstStyle/>
          <a:p>
            <a:r>
              <a:rPr lang="en-US" sz="2400" b="1" dirty="0"/>
              <a:t>65°</a:t>
            </a:r>
          </a:p>
        </p:txBody>
      </p:sp>
      <p:sp>
        <p:nvSpPr>
          <p:cNvPr id="8" name="TextBox 7"/>
          <p:cNvSpPr txBox="1"/>
          <p:nvPr/>
        </p:nvSpPr>
        <p:spPr>
          <a:xfrm>
            <a:off x="3810000" y="5181600"/>
            <a:ext cx="457200" cy="461665"/>
          </a:xfrm>
          <a:prstGeom prst="rect">
            <a:avLst/>
          </a:prstGeom>
          <a:noFill/>
        </p:spPr>
        <p:txBody>
          <a:bodyPr wrap="square" rtlCol="0">
            <a:spAutoFit/>
          </a:bodyPr>
          <a:lstStyle/>
          <a:p>
            <a:r>
              <a:rPr lang="en-US" sz="2400" b="1" dirty="0"/>
              <a:t>3</a:t>
            </a:r>
          </a:p>
        </p:txBody>
      </p:sp>
      <p:sp>
        <p:nvSpPr>
          <p:cNvPr id="9" name="TextBox 8"/>
          <p:cNvSpPr txBox="1"/>
          <p:nvPr/>
        </p:nvSpPr>
        <p:spPr>
          <a:xfrm>
            <a:off x="4419600" y="5181600"/>
            <a:ext cx="457200" cy="461665"/>
          </a:xfrm>
          <a:prstGeom prst="rect">
            <a:avLst/>
          </a:prstGeom>
          <a:noFill/>
        </p:spPr>
        <p:txBody>
          <a:bodyPr wrap="square" rtlCol="0">
            <a:spAutoFit/>
          </a:bodyPr>
          <a:lstStyle/>
          <a:p>
            <a:r>
              <a:rPr lang="en-US" sz="2400" b="1" dirty="0"/>
              <a:t>4</a:t>
            </a:r>
          </a:p>
        </p:txBody>
      </p:sp>
      <p:sp>
        <p:nvSpPr>
          <p:cNvPr id="10" name="TextBox 9"/>
          <p:cNvSpPr txBox="1"/>
          <p:nvPr/>
        </p:nvSpPr>
        <p:spPr>
          <a:xfrm>
            <a:off x="3048000" y="2667000"/>
            <a:ext cx="914400" cy="461665"/>
          </a:xfrm>
          <a:prstGeom prst="rect">
            <a:avLst/>
          </a:prstGeom>
          <a:noFill/>
        </p:spPr>
        <p:txBody>
          <a:bodyPr wrap="square" rtlCol="0">
            <a:spAutoFit/>
          </a:bodyPr>
          <a:lstStyle/>
          <a:p>
            <a:r>
              <a:rPr lang="en-US" sz="2400" b="1" dirty="0"/>
              <a:t>50°</a:t>
            </a:r>
          </a:p>
        </p:txBody>
      </p:sp>
      <p:pic>
        <p:nvPicPr>
          <p:cNvPr id="11" name="Picture 10" descr="Screen Shot 2015-09-19 at 3.44.4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8400" y="381000"/>
            <a:ext cx="2654300" cy="698500"/>
          </a:xfrm>
          <a:prstGeom prst="rect">
            <a:avLst/>
          </a:prstGeom>
        </p:spPr>
      </p:pic>
      <p:sp>
        <p:nvSpPr>
          <p:cNvPr id="12" name="TextBox 11"/>
          <p:cNvSpPr txBox="1"/>
          <p:nvPr/>
        </p:nvSpPr>
        <p:spPr>
          <a:xfrm>
            <a:off x="4724400" y="4724400"/>
            <a:ext cx="1752600" cy="707886"/>
          </a:xfrm>
          <a:prstGeom prst="rect">
            <a:avLst/>
          </a:prstGeom>
          <a:noFill/>
        </p:spPr>
        <p:txBody>
          <a:bodyPr wrap="square" rtlCol="0">
            <a:spAutoFit/>
          </a:bodyPr>
          <a:lstStyle/>
          <a:p>
            <a:r>
              <a:rPr lang="en-US" sz="4000" dirty="0">
                <a:solidFill>
                  <a:srgbClr val="FF0000"/>
                </a:solidFill>
              </a:rPr>
              <a:t>115°</a:t>
            </a:r>
          </a:p>
        </p:txBody>
      </p:sp>
    </p:spTree>
    <p:extLst>
      <p:ext uri="{BB962C8B-B14F-4D97-AF65-F5344CB8AC3E}">
        <p14:creationId xmlns:p14="http://schemas.microsoft.com/office/powerpoint/2010/main" val="3699651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3048000" y="457200"/>
            <a:ext cx="2514600"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50000"/>
              </a:spcBef>
              <a:spcAft>
                <a:spcPct val="0"/>
              </a:spcAft>
              <a:defRPr sz="2400">
                <a:solidFill>
                  <a:schemeClr val="tx1"/>
                </a:solidFill>
                <a:latin typeface="Verdana" charset="0"/>
                <a:ea typeface="ＭＳ Ｐゴシック" charset="0"/>
              </a:defRPr>
            </a:lvl6pPr>
            <a:lvl7pPr marL="2971800" indent="-228600" eaLnBrk="0" fontAlgn="base" hangingPunct="0">
              <a:spcBef>
                <a:spcPct val="50000"/>
              </a:spcBef>
              <a:spcAft>
                <a:spcPct val="0"/>
              </a:spcAft>
              <a:defRPr sz="2400">
                <a:solidFill>
                  <a:schemeClr val="tx1"/>
                </a:solidFill>
                <a:latin typeface="Verdana" charset="0"/>
                <a:ea typeface="ＭＳ Ｐゴシック" charset="0"/>
              </a:defRPr>
            </a:lvl7pPr>
            <a:lvl8pPr marL="3429000" indent="-228600" eaLnBrk="0" fontAlgn="base" hangingPunct="0">
              <a:spcBef>
                <a:spcPct val="50000"/>
              </a:spcBef>
              <a:spcAft>
                <a:spcPct val="0"/>
              </a:spcAft>
              <a:defRPr sz="2400">
                <a:solidFill>
                  <a:schemeClr val="tx1"/>
                </a:solidFill>
                <a:latin typeface="Verdana" charset="0"/>
                <a:ea typeface="ＭＳ Ｐゴシック" charset="0"/>
              </a:defRPr>
            </a:lvl8pPr>
            <a:lvl9pPr marL="3886200" indent="-228600" eaLnBrk="0" fontAlgn="base" hangingPunct="0">
              <a:spcBef>
                <a:spcPct val="50000"/>
              </a:spcBef>
              <a:spcAft>
                <a:spcPct val="0"/>
              </a:spcAft>
              <a:defRPr sz="2400">
                <a:solidFill>
                  <a:schemeClr val="tx1"/>
                </a:solidFill>
                <a:latin typeface="Verdana" charset="0"/>
                <a:ea typeface="ＭＳ Ｐゴシック" charset="0"/>
              </a:defRPr>
            </a:lvl9pPr>
          </a:lstStyle>
          <a:p>
            <a:r>
              <a:rPr lang="en-US" sz="3600" b="1" dirty="0">
                <a:latin typeface="Cambria Math"/>
                <a:cs typeface="Cambria Math"/>
              </a:rPr>
              <a:t>Find </a:t>
            </a:r>
            <a:r>
              <a:rPr lang="en-US" sz="3600" b="1" dirty="0" err="1">
                <a:latin typeface="Cambria Math"/>
                <a:cs typeface="Cambria Math"/>
                <a:sym typeface="Symbol" charset="0"/>
              </a:rPr>
              <a:t>m</a:t>
            </a:r>
            <a:r>
              <a:rPr lang="en-US" sz="3600" b="1" i="1" dirty="0" err="1">
                <a:latin typeface="Cambria Math"/>
                <a:cs typeface="Cambria Math"/>
                <a:sym typeface="Symbol" charset="0"/>
              </a:rPr>
              <a:t>B</a:t>
            </a:r>
            <a:endParaRPr lang="en-US" sz="3600" b="1" dirty="0">
              <a:latin typeface="Cambria Math"/>
              <a:cs typeface="Cambria Math"/>
            </a:endParaRPr>
          </a:p>
        </p:txBody>
      </p:sp>
      <p:pic>
        <p:nvPicPr>
          <p:cNvPr id="15370"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2514600"/>
            <a:ext cx="7318169" cy="2590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7297" name="Text Box 17"/>
          <p:cNvSpPr txBox="1">
            <a:spLocks noChangeArrowheads="1"/>
          </p:cNvSpPr>
          <p:nvPr/>
        </p:nvSpPr>
        <p:spPr bwMode="auto">
          <a:xfrm>
            <a:off x="3657600" y="5257800"/>
            <a:ext cx="16764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50000"/>
              </a:spcBef>
              <a:spcAft>
                <a:spcPct val="0"/>
              </a:spcAft>
              <a:defRPr sz="2400">
                <a:solidFill>
                  <a:schemeClr val="tx1"/>
                </a:solidFill>
                <a:latin typeface="Verdana" charset="0"/>
                <a:ea typeface="ＭＳ Ｐゴシック" charset="0"/>
              </a:defRPr>
            </a:lvl6pPr>
            <a:lvl7pPr marL="2971800" indent="-228600" eaLnBrk="0" fontAlgn="base" hangingPunct="0">
              <a:spcBef>
                <a:spcPct val="50000"/>
              </a:spcBef>
              <a:spcAft>
                <a:spcPct val="0"/>
              </a:spcAft>
              <a:defRPr sz="2400">
                <a:solidFill>
                  <a:schemeClr val="tx1"/>
                </a:solidFill>
                <a:latin typeface="Verdana" charset="0"/>
                <a:ea typeface="ＭＳ Ｐゴシック" charset="0"/>
              </a:defRPr>
            </a:lvl7pPr>
            <a:lvl8pPr marL="3429000" indent="-228600" eaLnBrk="0" fontAlgn="base" hangingPunct="0">
              <a:spcBef>
                <a:spcPct val="50000"/>
              </a:spcBef>
              <a:spcAft>
                <a:spcPct val="0"/>
              </a:spcAft>
              <a:defRPr sz="2400">
                <a:solidFill>
                  <a:schemeClr val="tx1"/>
                </a:solidFill>
                <a:latin typeface="Verdana" charset="0"/>
                <a:ea typeface="ＭＳ Ｐゴシック" charset="0"/>
              </a:defRPr>
            </a:lvl8pPr>
            <a:lvl9pPr marL="3886200" indent="-228600" eaLnBrk="0" fontAlgn="base" hangingPunct="0">
              <a:spcBef>
                <a:spcPct val="50000"/>
              </a:spcBef>
              <a:spcAft>
                <a:spcPct val="0"/>
              </a:spcAft>
              <a:defRPr sz="2400">
                <a:solidFill>
                  <a:schemeClr val="tx1"/>
                </a:solidFill>
                <a:latin typeface="Verdana" charset="0"/>
                <a:ea typeface="ＭＳ Ｐゴシック" charset="0"/>
              </a:defRPr>
            </a:lvl9pPr>
          </a:lstStyle>
          <a:p>
            <a:r>
              <a:rPr lang="en-US" i="1" dirty="0">
                <a:sym typeface="Symbol" charset="0"/>
              </a:rPr>
              <a:t>x</a:t>
            </a:r>
            <a:r>
              <a:rPr lang="en-US" dirty="0">
                <a:sym typeface="Symbol" charset="0"/>
              </a:rPr>
              <a:t> = 26</a:t>
            </a:r>
            <a:endParaRPr lang="en-US" i="1" dirty="0">
              <a:sym typeface="Symbol" charset="0"/>
            </a:endParaRPr>
          </a:p>
        </p:txBody>
      </p:sp>
      <p:sp>
        <p:nvSpPr>
          <p:cNvPr id="97299" name="Text Box 19"/>
          <p:cNvSpPr txBox="1">
            <a:spLocks noChangeArrowheads="1"/>
          </p:cNvSpPr>
          <p:nvPr/>
        </p:nvSpPr>
        <p:spPr bwMode="auto">
          <a:xfrm>
            <a:off x="1752600" y="5715000"/>
            <a:ext cx="59436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50000"/>
              </a:spcBef>
              <a:spcAft>
                <a:spcPct val="0"/>
              </a:spcAft>
              <a:defRPr sz="2400">
                <a:solidFill>
                  <a:schemeClr val="tx1"/>
                </a:solidFill>
                <a:latin typeface="Verdana" charset="0"/>
                <a:ea typeface="ＭＳ Ｐゴシック" charset="0"/>
              </a:defRPr>
            </a:lvl6pPr>
            <a:lvl7pPr marL="2971800" indent="-228600" eaLnBrk="0" fontAlgn="base" hangingPunct="0">
              <a:spcBef>
                <a:spcPct val="50000"/>
              </a:spcBef>
              <a:spcAft>
                <a:spcPct val="0"/>
              </a:spcAft>
              <a:defRPr sz="2400">
                <a:solidFill>
                  <a:schemeClr val="tx1"/>
                </a:solidFill>
                <a:latin typeface="Verdana" charset="0"/>
                <a:ea typeface="ＭＳ Ｐゴシック" charset="0"/>
              </a:defRPr>
            </a:lvl7pPr>
            <a:lvl8pPr marL="3429000" indent="-228600" eaLnBrk="0" fontAlgn="base" hangingPunct="0">
              <a:spcBef>
                <a:spcPct val="50000"/>
              </a:spcBef>
              <a:spcAft>
                <a:spcPct val="0"/>
              </a:spcAft>
              <a:defRPr sz="2400">
                <a:solidFill>
                  <a:schemeClr val="tx1"/>
                </a:solidFill>
                <a:latin typeface="Verdana" charset="0"/>
                <a:ea typeface="ＭＳ Ｐゴシック" charset="0"/>
              </a:defRPr>
            </a:lvl8pPr>
            <a:lvl9pPr marL="3886200" indent="-228600" eaLnBrk="0" fontAlgn="base" hangingPunct="0">
              <a:spcBef>
                <a:spcPct val="50000"/>
              </a:spcBef>
              <a:spcAft>
                <a:spcPct val="0"/>
              </a:spcAft>
              <a:defRPr sz="2400">
                <a:solidFill>
                  <a:schemeClr val="tx1"/>
                </a:solidFill>
                <a:latin typeface="Verdana" charset="0"/>
                <a:ea typeface="ＭＳ Ｐゴシック" charset="0"/>
              </a:defRPr>
            </a:lvl9pPr>
          </a:lstStyle>
          <a:p>
            <a:r>
              <a:rPr lang="en-US" dirty="0" err="1">
                <a:sym typeface="Symbol" charset="0"/>
              </a:rPr>
              <a:t>m</a:t>
            </a:r>
            <a:r>
              <a:rPr lang="en-US" i="1" dirty="0" err="1">
                <a:sym typeface="Symbol" charset="0"/>
              </a:rPr>
              <a:t>B</a:t>
            </a:r>
            <a:r>
              <a:rPr lang="en-US" dirty="0">
                <a:sym typeface="Symbol" charset="0"/>
              </a:rPr>
              <a:t> = 2</a:t>
            </a:r>
            <a:r>
              <a:rPr lang="en-US" i="1" dirty="0">
                <a:sym typeface="Symbol" charset="0"/>
              </a:rPr>
              <a:t>x</a:t>
            </a:r>
            <a:r>
              <a:rPr lang="en-US" dirty="0">
                <a:sym typeface="Symbol" charset="0"/>
              </a:rPr>
              <a:t> + 3 = 2</a:t>
            </a:r>
            <a:r>
              <a:rPr lang="en-US" dirty="0">
                <a:solidFill>
                  <a:srgbClr val="FF3300"/>
                </a:solidFill>
                <a:sym typeface="Symbol" charset="0"/>
              </a:rPr>
              <a:t>(26)</a:t>
            </a:r>
            <a:r>
              <a:rPr lang="en-US" dirty="0">
                <a:sym typeface="Symbol" charset="0"/>
              </a:rPr>
              <a:t> + 3 = 55°</a:t>
            </a:r>
            <a:endParaRPr lang="en-US" i="1" dirty="0">
              <a:sym typeface="Symbol" charset="0"/>
            </a:endParaRPr>
          </a:p>
        </p:txBody>
      </p:sp>
    </p:spTree>
    <p:extLst>
      <p:ext uri="{BB962C8B-B14F-4D97-AF65-F5344CB8AC3E}">
        <p14:creationId xmlns:p14="http://schemas.microsoft.com/office/powerpoint/2010/main" val="230367282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97297"/>
                                        </p:tgtEl>
                                        <p:attrNameLst>
                                          <p:attrName>style.visibility</p:attrName>
                                        </p:attrNameLst>
                                      </p:cBhvr>
                                      <p:to>
                                        <p:strVal val="visible"/>
                                      </p:to>
                                    </p:set>
                                    <p:animEffect transition="in" filter="box(out)">
                                      <p:cBhvr>
                                        <p:cTn id="7" dur="500"/>
                                        <p:tgtEl>
                                          <p:spTgt spid="9729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97299"/>
                                        </p:tgtEl>
                                        <p:attrNameLst>
                                          <p:attrName>style.visibility</p:attrName>
                                        </p:attrNameLst>
                                      </p:cBhvr>
                                      <p:to>
                                        <p:strVal val="visible"/>
                                      </p:to>
                                    </p:set>
                                    <p:animEffect transition="in" filter="dissolve">
                                      <p:cBhvr>
                                        <p:cTn id="12" dur="500"/>
                                        <p:tgtEl>
                                          <p:spTgt spid="97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97" grpId="0"/>
      <p:bldP spid="9729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6151"/>
            <a:ext cx="8229600" cy="1143000"/>
          </a:xfrm>
        </p:spPr>
        <p:txBody>
          <a:bodyPr/>
          <a:lstStyle/>
          <a:p>
            <a:r>
              <a:rPr lang="en-US" dirty="0"/>
              <a:t>Your turn! pg. 1089 11 and 12</a:t>
            </a:r>
          </a:p>
        </p:txBody>
      </p:sp>
    </p:spTree>
    <p:extLst>
      <p:ext uri="{BB962C8B-B14F-4D97-AF65-F5344CB8AC3E}">
        <p14:creationId xmlns:p14="http://schemas.microsoft.com/office/powerpoint/2010/main" val="20436010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5-09-17 at 9.13.3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081" y="1814504"/>
            <a:ext cx="4725230" cy="4255836"/>
          </a:xfrm>
          <a:prstGeom prst="rect">
            <a:avLst/>
          </a:prstGeom>
        </p:spPr>
      </p:pic>
      <p:pic>
        <p:nvPicPr>
          <p:cNvPr id="3" name="Picture 2" descr="Screen Shot 2015-09-17 at 9.13.51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03700" y="2658524"/>
            <a:ext cx="4940300" cy="2286000"/>
          </a:xfrm>
          <a:prstGeom prst="rect">
            <a:avLst/>
          </a:prstGeom>
        </p:spPr>
      </p:pic>
    </p:spTree>
    <p:extLst>
      <p:ext uri="{BB962C8B-B14F-4D97-AF65-F5344CB8AC3E}">
        <p14:creationId xmlns:p14="http://schemas.microsoft.com/office/powerpoint/2010/main" val="101078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Triangle Explore Activity</a:t>
            </a:r>
          </a:p>
        </p:txBody>
      </p:sp>
      <p:sp>
        <p:nvSpPr>
          <p:cNvPr id="3" name="Content Placeholder 2"/>
          <p:cNvSpPr>
            <a:spLocks noGrp="1"/>
          </p:cNvSpPr>
          <p:nvPr>
            <p:ph idx="1"/>
          </p:nvPr>
        </p:nvSpPr>
        <p:spPr>
          <a:xfrm>
            <a:off x="457200" y="1524000"/>
            <a:ext cx="8229600" cy="4525963"/>
          </a:xfrm>
        </p:spPr>
        <p:txBody>
          <a:bodyPr>
            <a:noAutofit/>
          </a:bodyPr>
          <a:lstStyle/>
          <a:p>
            <a:r>
              <a:rPr lang="en-US" sz="3600" dirty="0"/>
              <a:t>Draw a large-</a:t>
            </a:r>
            <a:r>
              <a:rPr lang="en-US" sz="3600" dirty="0" err="1"/>
              <a:t>ish</a:t>
            </a:r>
            <a:r>
              <a:rPr lang="en-US" sz="3600" dirty="0"/>
              <a:t> triangle on one of your half sheets using a ruler. </a:t>
            </a:r>
          </a:p>
          <a:p>
            <a:r>
              <a:rPr lang="en-US" sz="3600" dirty="0"/>
              <a:t>Cut your triangle out.</a:t>
            </a:r>
          </a:p>
          <a:p>
            <a:r>
              <a:rPr lang="en-US" sz="3600" dirty="0"/>
              <a:t>Tear off the three corners of the triangle.</a:t>
            </a:r>
          </a:p>
          <a:p>
            <a:r>
              <a:rPr lang="en-US" sz="3600" dirty="0"/>
              <a:t>Rearrange the angles so their sides are adjacent and their vertices meet at a point</a:t>
            </a:r>
          </a:p>
        </p:txBody>
      </p:sp>
    </p:spTree>
    <p:extLst>
      <p:ext uri="{BB962C8B-B14F-4D97-AF65-F5344CB8AC3E}">
        <p14:creationId xmlns:p14="http://schemas.microsoft.com/office/powerpoint/2010/main" val="14867899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5-09-17 at 9.13.4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2601" y="271670"/>
            <a:ext cx="8220501" cy="3918183"/>
          </a:xfrm>
          <a:prstGeom prst="rect">
            <a:avLst/>
          </a:prstGeom>
        </p:spPr>
      </p:pic>
      <p:pic>
        <p:nvPicPr>
          <p:cNvPr id="3" name="Picture 2" descr="Screen Shot 2015-09-17 at 9.13.54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20452" y="4189853"/>
            <a:ext cx="2387600" cy="2349500"/>
          </a:xfrm>
          <a:prstGeom prst="rect">
            <a:avLst/>
          </a:prstGeom>
        </p:spPr>
      </p:pic>
    </p:spTree>
    <p:extLst>
      <p:ext uri="{BB962C8B-B14F-4D97-AF65-F5344CB8AC3E}">
        <p14:creationId xmlns:p14="http://schemas.microsoft.com/office/powerpoint/2010/main" val="1446590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Shot 2015-09-17 at 9.11.3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33600" y="1676400"/>
            <a:ext cx="5637654" cy="4328913"/>
          </a:xfrm>
          <a:prstGeom prst="rect">
            <a:avLst/>
          </a:prstGeom>
        </p:spPr>
      </p:pic>
      <p:sp>
        <p:nvSpPr>
          <p:cNvPr id="4" name="TextBox 3"/>
          <p:cNvSpPr txBox="1"/>
          <p:nvPr/>
        </p:nvSpPr>
        <p:spPr>
          <a:xfrm>
            <a:off x="609600" y="152400"/>
            <a:ext cx="7752900" cy="1661993"/>
          </a:xfrm>
          <a:prstGeom prst="rect">
            <a:avLst/>
          </a:prstGeom>
          <a:noFill/>
        </p:spPr>
        <p:txBody>
          <a:bodyPr wrap="square" rtlCol="0">
            <a:spAutoFit/>
          </a:bodyPr>
          <a:lstStyle/>
          <a:p>
            <a:r>
              <a:rPr lang="en-US" sz="3200" dirty="0"/>
              <a:t>Find the measure of all exterior angles. </a:t>
            </a:r>
          </a:p>
          <a:p>
            <a:r>
              <a:rPr lang="en-US" sz="3200" dirty="0"/>
              <a:t>What is their sum?</a:t>
            </a:r>
          </a:p>
          <a:p>
            <a:endParaRPr lang="en-US" sz="2000" dirty="0"/>
          </a:p>
          <a:p>
            <a:endParaRPr lang="en-US" dirty="0"/>
          </a:p>
        </p:txBody>
      </p:sp>
    </p:spTree>
    <p:extLst>
      <p:ext uri="{BB962C8B-B14F-4D97-AF65-F5344CB8AC3E}">
        <p14:creationId xmlns:p14="http://schemas.microsoft.com/office/powerpoint/2010/main" val="39821928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0" y="228600"/>
            <a:ext cx="7752900" cy="1661993"/>
          </a:xfrm>
          <a:prstGeom prst="rect">
            <a:avLst/>
          </a:prstGeom>
          <a:noFill/>
        </p:spPr>
        <p:txBody>
          <a:bodyPr wrap="square" rtlCol="0">
            <a:spAutoFit/>
          </a:bodyPr>
          <a:lstStyle/>
          <a:p>
            <a:r>
              <a:rPr lang="en-US" sz="3200" dirty="0"/>
              <a:t>Find the measure of all exterior angles. </a:t>
            </a:r>
          </a:p>
          <a:p>
            <a:r>
              <a:rPr lang="en-US" sz="3200" dirty="0"/>
              <a:t>What is their sum?</a:t>
            </a:r>
          </a:p>
          <a:p>
            <a:endParaRPr lang="en-US" sz="2000" dirty="0"/>
          </a:p>
          <a:p>
            <a:endParaRPr lang="en-US" dirty="0"/>
          </a:p>
        </p:txBody>
      </p:sp>
      <p:pic>
        <p:nvPicPr>
          <p:cNvPr id="5"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b="21212"/>
          <a:stretch/>
        </p:blipFill>
        <p:spPr bwMode="auto">
          <a:xfrm>
            <a:off x="304800" y="1600200"/>
            <a:ext cx="5206546" cy="26132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6" name="Picture 4"/>
          <p:cNvPicPr>
            <a:picLocks noChangeAspect="1" noChangeArrowheads="1"/>
          </p:cNvPicPr>
          <p:nvPr/>
        </p:nvPicPr>
        <p:blipFill rotWithShape="1">
          <a:blip r:embed="rId3">
            <a:extLst>
              <a:ext uri="{28A0092B-C50C-407E-A947-70E740481C1C}">
                <a14:useLocalDpi xmlns:a14="http://schemas.microsoft.com/office/drawing/2010/main" val="0"/>
              </a:ext>
            </a:extLst>
          </a:blip>
          <a:srcRect b="24767"/>
          <a:stretch/>
        </p:blipFill>
        <p:spPr bwMode="auto">
          <a:xfrm>
            <a:off x="3276600" y="3886200"/>
            <a:ext cx="5521564" cy="2819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53264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ssolve">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2743200"/>
            <a:ext cx="6781800" cy="1077218"/>
          </a:xfrm>
          <a:prstGeom prst="rect">
            <a:avLst/>
          </a:prstGeom>
        </p:spPr>
        <p:txBody>
          <a:bodyPr wrap="square">
            <a:spAutoFit/>
          </a:bodyPr>
          <a:lstStyle/>
          <a:p>
            <a:r>
              <a:rPr lang="en-US" sz="3200" dirty="0"/>
              <a:t>http://</a:t>
            </a:r>
            <a:r>
              <a:rPr lang="en-US" sz="3200" dirty="0" err="1"/>
              <a:t>www.mathsisfun.com</a:t>
            </a:r>
            <a:r>
              <a:rPr lang="en-US" sz="3200" dirty="0"/>
              <a:t>/geometry/exterior-angles-</a:t>
            </a:r>
            <a:r>
              <a:rPr lang="en-US" sz="3200" dirty="0" err="1"/>
              <a:t>polygons.html</a:t>
            </a:r>
            <a:endParaRPr lang="en-US" sz="3200" dirty="0"/>
          </a:p>
        </p:txBody>
      </p:sp>
    </p:spTree>
    <p:extLst>
      <p:ext uri="{BB962C8B-B14F-4D97-AF65-F5344CB8AC3E}">
        <p14:creationId xmlns:p14="http://schemas.microsoft.com/office/powerpoint/2010/main" val="39401858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ChangeArrowheads="1"/>
          </p:cNvSpPr>
          <p:nvPr/>
        </p:nvSpPr>
        <p:spPr bwMode="auto">
          <a:xfrm>
            <a:off x="1600200" y="1676400"/>
            <a:ext cx="6248400" cy="9541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nchor="ctr">
            <a:spAutoFit/>
          </a:bodyPr>
          <a:lstStyle/>
          <a:p>
            <a:pPr algn="ctr"/>
            <a:r>
              <a:rPr lang="en-US" sz="2800" b="1" dirty="0"/>
              <a:t>Find the measure of each exterior angle of a regular 20-gon.</a:t>
            </a:r>
          </a:p>
        </p:txBody>
      </p:sp>
      <p:sp>
        <p:nvSpPr>
          <p:cNvPr id="54276" name="Rectangle 4"/>
          <p:cNvSpPr>
            <a:spLocks noChangeArrowheads="1"/>
          </p:cNvSpPr>
          <p:nvPr/>
        </p:nvSpPr>
        <p:spPr bwMode="auto">
          <a:xfrm>
            <a:off x="2286000" y="2819400"/>
            <a:ext cx="5003894"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r>
              <a:rPr lang="en-US" sz="2400" dirty="0"/>
              <a:t>A 20-gon has </a:t>
            </a:r>
            <a:r>
              <a:rPr lang="en-US" sz="2400" dirty="0">
                <a:solidFill>
                  <a:srgbClr val="FF0000"/>
                </a:solidFill>
              </a:rPr>
              <a:t>20</a:t>
            </a:r>
            <a:r>
              <a:rPr lang="en-US" sz="2400" dirty="0"/>
              <a:t> sides and </a:t>
            </a:r>
            <a:r>
              <a:rPr lang="en-US" sz="2400" dirty="0">
                <a:solidFill>
                  <a:srgbClr val="FF0000"/>
                </a:solidFill>
              </a:rPr>
              <a:t>20</a:t>
            </a:r>
            <a:r>
              <a:rPr lang="en-US" sz="2400" dirty="0"/>
              <a:t> vertices. </a:t>
            </a:r>
          </a:p>
        </p:txBody>
      </p:sp>
      <p:sp>
        <p:nvSpPr>
          <p:cNvPr id="54277" name="Rectangle 5"/>
          <p:cNvSpPr>
            <a:spLocks noChangeArrowheads="1"/>
          </p:cNvSpPr>
          <p:nvPr/>
        </p:nvSpPr>
        <p:spPr bwMode="auto">
          <a:xfrm>
            <a:off x="3352800" y="3505200"/>
            <a:ext cx="2539953"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r>
              <a:rPr lang="en-US" sz="2000" dirty="0"/>
              <a:t>sum of ext. </a:t>
            </a:r>
            <a:r>
              <a:rPr lang="en-US" sz="2000" dirty="0">
                <a:sym typeface="Symbol" charset="0"/>
              </a:rPr>
              <a:t>s = 360°.</a:t>
            </a:r>
          </a:p>
        </p:txBody>
      </p:sp>
      <p:sp>
        <p:nvSpPr>
          <p:cNvPr id="54318" name="Rectangle 46"/>
          <p:cNvSpPr>
            <a:spLocks noChangeArrowheads="1"/>
          </p:cNvSpPr>
          <p:nvPr/>
        </p:nvSpPr>
        <p:spPr bwMode="auto">
          <a:xfrm>
            <a:off x="533400" y="5181600"/>
            <a:ext cx="8077200" cy="46166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ctr"/>
            <a:r>
              <a:rPr lang="en-US" sz="2400"/>
              <a:t>The measure of each exterior angle of a regular 20-gon is 18°. </a:t>
            </a:r>
          </a:p>
        </p:txBody>
      </p:sp>
      <p:grpSp>
        <p:nvGrpSpPr>
          <p:cNvPr id="2" name="Group 53"/>
          <p:cNvGrpSpPr>
            <a:grpSpLocks/>
          </p:cNvGrpSpPr>
          <p:nvPr/>
        </p:nvGrpSpPr>
        <p:grpSpPr bwMode="auto">
          <a:xfrm>
            <a:off x="2133600" y="4191000"/>
            <a:ext cx="4276725" cy="733425"/>
            <a:chOff x="48" y="2685"/>
            <a:chExt cx="2694" cy="462"/>
          </a:xfrm>
        </p:grpSpPr>
        <p:sp>
          <p:nvSpPr>
            <p:cNvPr id="30730" name="Rectangle 32"/>
            <p:cNvSpPr>
              <a:spLocks noChangeArrowheads="1"/>
            </p:cNvSpPr>
            <p:nvPr/>
          </p:nvSpPr>
          <p:spPr bwMode="auto">
            <a:xfrm>
              <a:off x="48" y="2784"/>
              <a:ext cx="1716" cy="25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spAutoFit/>
            </a:bodyPr>
            <a:lstStyle/>
            <a:p>
              <a:r>
                <a:rPr lang="en-US" sz="2000" dirty="0"/>
                <a:t>measure of one ext. </a:t>
              </a:r>
              <a:r>
                <a:rPr lang="en-US" sz="2000" dirty="0">
                  <a:sym typeface="Symbol" charset="0"/>
                </a:rPr>
                <a:t> =</a:t>
              </a:r>
            </a:p>
          </p:txBody>
        </p:sp>
        <p:pic>
          <p:nvPicPr>
            <p:cNvPr id="30731" name="Picture 52" desc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4" y="2685"/>
              <a:ext cx="918" cy="4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352893631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4276"/>
                                        </p:tgtEl>
                                        <p:attrNameLst>
                                          <p:attrName>style.visibility</p:attrName>
                                        </p:attrNameLst>
                                      </p:cBhvr>
                                      <p:to>
                                        <p:strVal val="visible"/>
                                      </p:to>
                                    </p:set>
                                    <p:animEffect transition="in" filter="dissolve">
                                      <p:cBhvr>
                                        <p:cTn id="7" dur="500"/>
                                        <p:tgtEl>
                                          <p:spTgt spid="542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4277"/>
                                        </p:tgtEl>
                                        <p:attrNameLst>
                                          <p:attrName>style.visibility</p:attrName>
                                        </p:attrNameLst>
                                      </p:cBhvr>
                                      <p:to>
                                        <p:strVal val="visible"/>
                                      </p:to>
                                    </p:set>
                                    <p:animEffect transition="in" filter="dissolve">
                                      <p:cBhvr>
                                        <p:cTn id="12" dur="500"/>
                                        <p:tgtEl>
                                          <p:spTgt spid="5427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ox(in)">
                                      <p:cBhvr>
                                        <p:cTn id="17" dur="5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4318"/>
                                        </p:tgtEl>
                                        <p:attrNameLst>
                                          <p:attrName>style.visibility</p:attrName>
                                        </p:attrNameLst>
                                      </p:cBhvr>
                                      <p:to>
                                        <p:strVal val="visible"/>
                                      </p:to>
                                    </p:set>
                                    <p:animEffect transition="in" filter="dissolve">
                                      <p:cBhvr>
                                        <p:cTn id="22" dur="500"/>
                                        <p:tgtEl>
                                          <p:spTgt spid="543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p:bldP spid="54277" grpId="0"/>
      <p:bldP spid="5431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7"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48200" y="1905000"/>
            <a:ext cx="3922897" cy="2743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31748" name="Rectangle 5"/>
          <p:cNvSpPr>
            <a:spLocks noChangeArrowheads="1"/>
          </p:cNvSpPr>
          <p:nvPr/>
        </p:nvSpPr>
        <p:spPr bwMode="auto">
          <a:xfrm>
            <a:off x="304800" y="1981200"/>
            <a:ext cx="5345112" cy="95410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spAutoFit/>
          </a:bodyPr>
          <a:lstStyle/>
          <a:p>
            <a:r>
              <a:rPr lang="en-US" sz="2800" b="1" dirty="0"/>
              <a:t>Find the value of </a:t>
            </a:r>
            <a:r>
              <a:rPr lang="en-US" sz="2800" b="1" i="1" dirty="0"/>
              <a:t>b</a:t>
            </a:r>
            <a:r>
              <a:rPr lang="en-US" sz="2800" b="1" dirty="0"/>
              <a:t> in </a:t>
            </a:r>
          </a:p>
          <a:p>
            <a:r>
              <a:rPr lang="en-US" sz="2800" b="1" dirty="0"/>
              <a:t>polygon </a:t>
            </a:r>
            <a:r>
              <a:rPr lang="en-US" sz="2800" b="1" i="1" dirty="0"/>
              <a:t>FGHJKL</a:t>
            </a:r>
            <a:r>
              <a:rPr lang="en-US" sz="2800" b="1" dirty="0"/>
              <a:t>.</a:t>
            </a:r>
            <a:r>
              <a:rPr lang="en-US" sz="2800" dirty="0"/>
              <a:t> </a:t>
            </a:r>
          </a:p>
        </p:txBody>
      </p:sp>
      <p:sp>
        <p:nvSpPr>
          <p:cNvPr id="63500" name="Text Box 12"/>
          <p:cNvSpPr txBox="1">
            <a:spLocks noChangeArrowheads="1"/>
          </p:cNvSpPr>
          <p:nvPr/>
        </p:nvSpPr>
        <p:spPr bwMode="auto">
          <a:xfrm>
            <a:off x="304800" y="4876800"/>
            <a:ext cx="84582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algn="ctr">
              <a:spcBef>
                <a:spcPct val="50000"/>
              </a:spcBef>
            </a:pPr>
            <a:r>
              <a:rPr lang="en-US" sz="2400" dirty="0">
                <a:latin typeface="Verdana" charset="0"/>
              </a:rPr>
              <a:t>15</a:t>
            </a:r>
            <a:r>
              <a:rPr lang="en-US" sz="2400" i="1" dirty="0">
                <a:latin typeface="Verdana" charset="0"/>
                <a:sym typeface="Symbol" charset="0"/>
              </a:rPr>
              <a:t>b° </a:t>
            </a:r>
            <a:r>
              <a:rPr lang="en-US" sz="2400" dirty="0">
                <a:latin typeface="Verdana" charset="0"/>
                <a:sym typeface="Symbol" charset="0"/>
              </a:rPr>
              <a:t>+ </a:t>
            </a:r>
            <a:r>
              <a:rPr lang="en-US" sz="2400" dirty="0">
                <a:latin typeface="Verdana" charset="0"/>
              </a:rPr>
              <a:t>18</a:t>
            </a:r>
            <a:r>
              <a:rPr lang="en-US" sz="2400" i="1" dirty="0">
                <a:latin typeface="Verdana" charset="0"/>
              </a:rPr>
              <a:t>b</a:t>
            </a:r>
            <a:r>
              <a:rPr lang="en-US" sz="2400" i="1" dirty="0">
                <a:latin typeface="Verdana" charset="0"/>
                <a:sym typeface="Symbol" charset="0"/>
              </a:rPr>
              <a:t>° </a:t>
            </a:r>
            <a:r>
              <a:rPr lang="en-US" sz="2400" dirty="0">
                <a:latin typeface="Verdana" charset="0"/>
                <a:sym typeface="Symbol" charset="0"/>
              </a:rPr>
              <a:t>+ </a:t>
            </a:r>
            <a:r>
              <a:rPr lang="en-US" sz="2400" dirty="0">
                <a:latin typeface="Verdana" charset="0"/>
              </a:rPr>
              <a:t>33</a:t>
            </a:r>
            <a:r>
              <a:rPr lang="en-US" sz="2400" i="1" dirty="0">
                <a:latin typeface="Verdana" charset="0"/>
              </a:rPr>
              <a:t>b</a:t>
            </a:r>
            <a:r>
              <a:rPr lang="en-US" sz="2400" i="1" dirty="0">
                <a:latin typeface="Verdana" charset="0"/>
                <a:sym typeface="Symbol" charset="0"/>
              </a:rPr>
              <a:t>° </a:t>
            </a:r>
            <a:r>
              <a:rPr lang="en-US" sz="2400" dirty="0">
                <a:latin typeface="Verdana" charset="0"/>
                <a:sym typeface="Symbol" charset="0"/>
              </a:rPr>
              <a:t>+ </a:t>
            </a:r>
            <a:r>
              <a:rPr lang="en-US" sz="2400" dirty="0">
                <a:latin typeface="Verdana" charset="0"/>
              </a:rPr>
              <a:t>16</a:t>
            </a:r>
            <a:r>
              <a:rPr lang="en-US" sz="2400" i="1" dirty="0">
                <a:latin typeface="Verdana" charset="0"/>
              </a:rPr>
              <a:t>b</a:t>
            </a:r>
            <a:r>
              <a:rPr lang="en-US" sz="2400" i="1" dirty="0">
                <a:latin typeface="Verdana" charset="0"/>
                <a:sym typeface="Symbol" charset="0"/>
              </a:rPr>
              <a:t>° </a:t>
            </a:r>
            <a:r>
              <a:rPr lang="en-US" sz="2400" dirty="0">
                <a:latin typeface="Verdana" charset="0"/>
                <a:sym typeface="Symbol" charset="0"/>
              </a:rPr>
              <a:t>+ </a:t>
            </a:r>
            <a:r>
              <a:rPr lang="en-US" sz="2400" dirty="0">
                <a:latin typeface="Verdana" charset="0"/>
              </a:rPr>
              <a:t>10</a:t>
            </a:r>
            <a:r>
              <a:rPr lang="en-US" sz="2400" i="1" dirty="0">
                <a:latin typeface="Verdana" charset="0"/>
              </a:rPr>
              <a:t>b</a:t>
            </a:r>
            <a:r>
              <a:rPr lang="en-US" sz="2400" i="1" dirty="0">
                <a:latin typeface="Verdana" charset="0"/>
                <a:sym typeface="Symbol" charset="0"/>
              </a:rPr>
              <a:t>° + </a:t>
            </a:r>
            <a:r>
              <a:rPr lang="en-US" sz="2400" dirty="0">
                <a:latin typeface="Verdana" charset="0"/>
                <a:sym typeface="Symbol" charset="0"/>
              </a:rPr>
              <a:t>28</a:t>
            </a:r>
            <a:r>
              <a:rPr lang="en-US" sz="2400" i="1" dirty="0">
                <a:latin typeface="Verdana" charset="0"/>
                <a:sym typeface="Symbol" charset="0"/>
              </a:rPr>
              <a:t>b°</a:t>
            </a:r>
            <a:r>
              <a:rPr lang="en-US" sz="2400" dirty="0">
                <a:latin typeface="Verdana" charset="0"/>
                <a:sym typeface="Symbol" charset="0"/>
              </a:rPr>
              <a:t> </a:t>
            </a:r>
            <a:r>
              <a:rPr lang="en-US" sz="2400" dirty="0">
                <a:latin typeface="Verdana" charset="0"/>
              </a:rPr>
              <a:t>= 360</a:t>
            </a:r>
            <a:r>
              <a:rPr lang="en-US" sz="2400" i="1" dirty="0">
                <a:latin typeface="Verdana" charset="0"/>
                <a:sym typeface="Symbol" charset="0"/>
              </a:rPr>
              <a:t>°</a:t>
            </a:r>
          </a:p>
        </p:txBody>
      </p:sp>
      <p:sp>
        <p:nvSpPr>
          <p:cNvPr id="63502" name="Text Box 14"/>
          <p:cNvSpPr txBox="1">
            <a:spLocks noChangeArrowheads="1"/>
          </p:cNvSpPr>
          <p:nvPr/>
        </p:nvSpPr>
        <p:spPr bwMode="auto">
          <a:xfrm>
            <a:off x="3581400" y="5410200"/>
            <a:ext cx="23622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algn="ctr">
              <a:spcBef>
                <a:spcPct val="50000"/>
              </a:spcBef>
            </a:pPr>
            <a:r>
              <a:rPr lang="en-US" sz="2400" dirty="0">
                <a:latin typeface="Verdana" charset="0"/>
              </a:rPr>
              <a:t>120</a:t>
            </a:r>
            <a:r>
              <a:rPr lang="en-US" sz="2400" i="1" dirty="0">
                <a:latin typeface="Verdana" charset="0"/>
              </a:rPr>
              <a:t>b</a:t>
            </a:r>
            <a:r>
              <a:rPr lang="en-US" sz="2400" i="1" dirty="0">
                <a:latin typeface="Verdana" charset="0"/>
                <a:sym typeface="Symbol" charset="0"/>
              </a:rPr>
              <a:t> </a:t>
            </a:r>
            <a:r>
              <a:rPr lang="en-US" sz="2400" dirty="0">
                <a:latin typeface="Verdana" charset="0"/>
              </a:rPr>
              <a:t>= 360</a:t>
            </a:r>
          </a:p>
        </p:txBody>
      </p:sp>
      <p:sp>
        <p:nvSpPr>
          <p:cNvPr id="63504" name="Text Box 16"/>
          <p:cNvSpPr txBox="1">
            <a:spLocks noChangeArrowheads="1"/>
          </p:cNvSpPr>
          <p:nvPr/>
        </p:nvSpPr>
        <p:spPr bwMode="auto">
          <a:xfrm>
            <a:off x="3505200" y="5867400"/>
            <a:ext cx="2362200" cy="457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ea typeface="ＭＳ Ｐゴシック" charset="0"/>
              </a:defRPr>
            </a:lvl1pPr>
            <a:lvl2pPr>
              <a:defRPr sz="28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000">
                <a:solidFill>
                  <a:schemeClr val="tx1"/>
                </a:solidFill>
                <a:latin typeface="Arial" charset="0"/>
                <a:ea typeface="ＭＳ Ｐゴシック" charset="0"/>
              </a:defRPr>
            </a:lvl4pPr>
            <a:lvl5pPr>
              <a:defRPr sz="2000">
                <a:solidFill>
                  <a:schemeClr val="tx1"/>
                </a:solidFill>
                <a:latin typeface="Arial" charset="0"/>
                <a:ea typeface="ＭＳ Ｐゴシック" charset="0"/>
              </a:defRPr>
            </a:lvl5pPr>
            <a:lvl6pPr eaLnBrk="0" hangingPunct="0">
              <a:defRPr sz="2000">
                <a:solidFill>
                  <a:schemeClr val="tx1"/>
                </a:solidFill>
                <a:latin typeface="Arial" charset="0"/>
                <a:ea typeface="ＭＳ Ｐゴシック" charset="0"/>
              </a:defRPr>
            </a:lvl6pPr>
            <a:lvl7pPr eaLnBrk="0" hangingPunct="0">
              <a:defRPr sz="2000">
                <a:solidFill>
                  <a:schemeClr val="tx1"/>
                </a:solidFill>
                <a:latin typeface="Arial" charset="0"/>
                <a:ea typeface="ＭＳ Ｐゴシック" charset="0"/>
              </a:defRPr>
            </a:lvl7pPr>
            <a:lvl8pPr eaLnBrk="0" hangingPunct="0">
              <a:defRPr sz="2000">
                <a:solidFill>
                  <a:schemeClr val="tx1"/>
                </a:solidFill>
                <a:latin typeface="Arial" charset="0"/>
                <a:ea typeface="ＭＳ Ｐゴシック" charset="0"/>
              </a:defRPr>
            </a:lvl8pPr>
            <a:lvl9pPr eaLnBrk="0" hangingPunct="0">
              <a:defRPr sz="2000">
                <a:solidFill>
                  <a:schemeClr val="tx1"/>
                </a:solidFill>
                <a:latin typeface="Arial" charset="0"/>
                <a:ea typeface="ＭＳ Ｐゴシック" charset="0"/>
              </a:defRPr>
            </a:lvl9pPr>
          </a:lstStyle>
          <a:p>
            <a:pPr algn="ctr">
              <a:spcBef>
                <a:spcPct val="50000"/>
              </a:spcBef>
            </a:pPr>
            <a:r>
              <a:rPr lang="en-US" sz="2400" i="1" dirty="0">
                <a:latin typeface="Verdana" charset="0"/>
              </a:rPr>
              <a:t>b</a:t>
            </a:r>
            <a:r>
              <a:rPr lang="en-US" sz="2400" i="1" dirty="0">
                <a:latin typeface="Verdana" charset="0"/>
                <a:sym typeface="Symbol" charset="0"/>
              </a:rPr>
              <a:t> </a:t>
            </a:r>
            <a:r>
              <a:rPr lang="en-US" sz="2400" dirty="0">
                <a:latin typeface="Verdana" charset="0"/>
              </a:rPr>
              <a:t>= 3</a:t>
            </a:r>
          </a:p>
        </p:txBody>
      </p:sp>
    </p:spTree>
    <p:extLst>
      <p:ext uri="{BB962C8B-B14F-4D97-AF65-F5344CB8AC3E}">
        <p14:creationId xmlns:p14="http://schemas.microsoft.com/office/powerpoint/2010/main" val="61661120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3500"/>
                                        </p:tgtEl>
                                        <p:attrNameLst>
                                          <p:attrName>style.visibility</p:attrName>
                                        </p:attrNameLst>
                                      </p:cBhvr>
                                      <p:to>
                                        <p:strVal val="visible"/>
                                      </p:to>
                                    </p:set>
                                    <p:animEffect transition="in" filter="dissolve">
                                      <p:cBhvr>
                                        <p:cTn id="7" dur="500"/>
                                        <p:tgtEl>
                                          <p:spTgt spid="635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3502"/>
                                        </p:tgtEl>
                                        <p:attrNameLst>
                                          <p:attrName>style.visibility</p:attrName>
                                        </p:attrNameLst>
                                      </p:cBhvr>
                                      <p:to>
                                        <p:strVal val="visible"/>
                                      </p:to>
                                    </p:set>
                                    <p:animEffect transition="in" filter="dissolve">
                                      <p:cBhvr>
                                        <p:cTn id="12" dur="500"/>
                                        <p:tgtEl>
                                          <p:spTgt spid="6350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63504"/>
                                        </p:tgtEl>
                                        <p:attrNameLst>
                                          <p:attrName>style.visibility</p:attrName>
                                        </p:attrNameLst>
                                      </p:cBhvr>
                                      <p:to>
                                        <p:strVal val="visible"/>
                                      </p:to>
                                    </p:set>
                                    <p:animEffect transition="in" filter="dissolve">
                                      <p:cBhvr>
                                        <p:cTn id="17" dur="500"/>
                                        <p:tgtEl>
                                          <p:spTgt spid="635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500" grpId="0"/>
      <p:bldP spid="63502" grpId="0"/>
      <p:bldP spid="6350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Angle Chasing</a:t>
            </a:r>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2642412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Homework</a:t>
            </a:r>
          </a:p>
        </p:txBody>
      </p:sp>
      <p:sp>
        <p:nvSpPr>
          <p:cNvPr id="3" name="Content Placeholder 2"/>
          <p:cNvSpPr>
            <a:spLocks noGrp="1"/>
          </p:cNvSpPr>
          <p:nvPr>
            <p:ph idx="1"/>
          </p:nvPr>
        </p:nvSpPr>
        <p:spPr/>
        <p:txBody>
          <a:bodyPr/>
          <a:lstStyle/>
          <a:p>
            <a:r>
              <a:rPr lang="en-US" dirty="0"/>
              <a:t>Angle Chasing WS</a:t>
            </a:r>
          </a:p>
          <a:p>
            <a:r>
              <a:rPr lang="en-US" dirty="0"/>
              <a:t>pg. 1090 (1-9)</a:t>
            </a:r>
          </a:p>
          <a:p>
            <a:r>
              <a:rPr lang="en-US" dirty="0"/>
              <a:t>Pg. 1091-1092 (10-15)</a:t>
            </a:r>
          </a:p>
          <a:p>
            <a:endParaRPr lang="en-US" dirty="0"/>
          </a:p>
        </p:txBody>
      </p:sp>
    </p:spTree>
    <p:extLst>
      <p:ext uri="{BB962C8B-B14F-4D97-AF65-F5344CB8AC3E}">
        <p14:creationId xmlns:p14="http://schemas.microsoft.com/office/powerpoint/2010/main" val="1750519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770591" y="3626262"/>
            <a:ext cx="8229600" cy="4525963"/>
          </a:xfrm>
        </p:spPr>
        <p:txBody>
          <a:bodyPr/>
          <a:lstStyle/>
          <a:p>
            <a:r>
              <a:rPr lang="en-US" dirty="0"/>
              <a:t>What do you notice?</a:t>
            </a:r>
          </a:p>
          <a:p>
            <a:endParaRPr lang="en-US" dirty="0"/>
          </a:p>
          <a:p>
            <a:r>
              <a:rPr lang="en-US" dirty="0"/>
              <a:t>The sum of the interior angles of a triangle add to __________</a:t>
            </a:r>
          </a:p>
        </p:txBody>
      </p:sp>
      <p:pic>
        <p:nvPicPr>
          <p:cNvPr id="4" name="Picture 3" descr="Screen Shot 2015-09-17 at 7.58.1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943" y="274638"/>
            <a:ext cx="4597400" cy="3302000"/>
          </a:xfrm>
          <a:prstGeom prst="rect">
            <a:avLst/>
          </a:prstGeom>
        </p:spPr>
      </p:pic>
    </p:spTree>
    <p:extLst>
      <p:ext uri="{BB962C8B-B14F-4D97-AF65-F5344CB8AC3E}">
        <p14:creationId xmlns:p14="http://schemas.microsoft.com/office/powerpoint/2010/main" val="1654376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Explore Angles in a Quadrilateral</a:t>
            </a:r>
          </a:p>
        </p:txBody>
      </p:sp>
      <p:sp>
        <p:nvSpPr>
          <p:cNvPr id="3" name="Content Placeholder 2"/>
          <p:cNvSpPr>
            <a:spLocks noGrp="1"/>
          </p:cNvSpPr>
          <p:nvPr>
            <p:ph idx="1"/>
          </p:nvPr>
        </p:nvSpPr>
        <p:spPr/>
        <p:txBody>
          <a:bodyPr>
            <a:normAutofit/>
          </a:bodyPr>
          <a:lstStyle/>
          <a:p>
            <a:r>
              <a:rPr lang="en-US" sz="3200" dirty="0"/>
              <a:t>Draw a large-</a:t>
            </a:r>
            <a:r>
              <a:rPr lang="en-US" sz="3200" dirty="0" err="1"/>
              <a:t>ish</a:t>
            </a:r>
            <a:r>
              <a:rPr lang="en-US" sz="3200" dirty="0"/>
              <a:t> quadrilateral on one of your half sheets using a ruler. </a:t>
            </a:r>
          </a:p>
          <a:p>
            <a:r>
              <a:rPr lang="en-US" sz="3200" dirty="0"/>
              <a:t>Cut your quadrilateral out.</a:t>
            </a:r>
          </a:p>
          <a:p>
            <a:r>
              <a:rPr lang="en-US" sz="3200" dirty="0"/>
              <a:t>Tear off the four corners of the quadrilateral.</a:t>
            </a:r>
          </a:p>
          <a:p>
            <a:r>
              <a:rPr lang="en-US" sz="3200" dirty="0"/>
              <a:t>Rearrange the angles so their sides are adjacent and their vertices meet at a point</a:t>
            </a:r>
          </a:p>
        </p:txBody>
      </p:sp>
    </p:spTree>
    <p:extLst>
      <p:ext uri="{BB962C8B-B14F-4D97-AF65-F5344CB8AC3E}">
        <p14:creationId xmlns:p14="http://schemas.microsoft.com/office/powerpoint/2010/main" val="2325805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332037"/>
            <a:ext cx="8229600" cy="4525963"/>
          </a:xfrm>
        </p:spPr>
        <p:txBody>
          <a:bodyPr/>
          <a:lstStyle/>
          <a:p>
            <a:r>
              <a:rPr lang="en-US" dirty="0"/>
              <a:t>What do you notice?</a:t>
            </a:r>
          </a:p>
          <a:p>
            <a:endParaRPr lang="en-US" dirty="0"/>
          </a:p>
          <a:p>
            <a:r>
              <a:rPr lang="en-US" dirty="0"/>
              <a:t>The sum of the interior angles of a quadrilateral add to __________</a:t>
            </a:r>
          </a:p>
        </p:txBody>
      </p:sp>
    </p:spTree>
    <p:extLst>
      <p:ext uri="{BB962C8B-B14F-4D97-AF65-F5344CB8AC3E}">
        <p14:creationId xmlns:p14="http://schemas.microsoft.com/office/powerpoint/2010/main" val="31955796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810000" y="4267200"/>
            <a:ext cx="76200" cy="82270"/>
          </a:xfrm>
          <a:prstGeom prst="ellipse">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p:cNvCxnSpPr/>
          <p:nvPr/>
        </p:nvCxnSpPr>
        <p:spPr>
          <a:xfrm flipV="1">
            <a:off x="1025236" y="4845538"/>
            <a:ext cx="6373091" cy="845128"/>
          </a:xfrm>
          <a:prstGeom prst="straightConnector1">
            <a:avLst/>
          </a:prstGeom>
          <a:ln w="76200">
            <a:solidFill>
              <a:srgbClr val="0070C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p:nvPr>
        </p:nvSpPr>
        <p:spPr/>
        <p:txBody>
          <a:bodyPr>
            <a:normAutofit/>
          </a:bodyPr>
          <a:lstStyle/>
          <a:p>
            <a:r>
              <a:rPr lang="en-US" dirty="0"/>
              <a:t>I need a Volunteer!</a:t>
            </a:r>
          </a:p>
        </p:txBody>
      </p:sp>
      <p:sp>
        <p:nvSpPr>
          <p:cNvPr id="6" name="TextBox 5"/>
          <p:cNvSpPr txBox="1"/>
          <p:nvPr/>
        </p:nvSpPr>
        <p:spPr>
          <a:xfrm>
            <a:off x="632451" y="1880485"/>
            <a:ext cx="7367260" cy="1200329"/>
          </a:xfrm>
          <a:prstGeom prst="rect">
            <a:avLst/>
          </a:prstGeom>
          <a:noFill/>
        </p:spPr>
        <p:txBody>
          <a:bodyPr wrap="square" rtlCol="0">
            <a:spAutoFit/>
          </a:bodyPr>
          <a:lstStyle/>
          <a:p>
            <a:r>
              <a:rPr lang="en-US" sz="3600" dirty="0"/>
              <a:t>Draw as many parallel lines to line l as you can that go through point P</a:t>
            </a:r>
          </a:p>
        </p:txBody>
      </p:sp>
      <p:sp>
        <p:nvSpPr>
          <p:cNvPr id="7" name="TextBox 6"/>
          <p:cNvSpPr txBox="1"/>
          <p:nvPr/>
        </p:nvSpPr>
        <p:spPr>
          <a:xfrm>
            <a:off x="7398327" y="4536260"/>
            <a:ext cx="601384" cy="369332"/>
          </a:xfrm>
          <a:prstGeom prst="rect">
            <a:avLst/>
          </a:prstGeom>
          <a:noFill/>
        </p:spPr>
        <p:txBody>
          <a:bodyPr wrap="square" rtlCol="0">
            <a:spAutoFit/>
          </a:bodyPr>
          <a:lstStyle/>
          <a:p>
            <a:r>
              <a:rPr lang="en-US" i="1" dirty="0"/>
              <a:t>l</a:t>
            </a:r>
          </a:p>
        </p:txBody>
      </p:sp>
      <p:sp>
        <p:nvSpPr>
          <p:cNvPr id="8" name="TextBox 7"/>
          <p:cNvSpPr txBox="1"/>
          <p:nvPr/>
        </p:nvSpPr>
        <p:spPr>
          <a:xfrm>
            <a:off x="3562758" y="3909431"/>
            <a:ext cx="247242" cy="369332"/>
          </a:xfrm>
          <a:prstGeom prst="rect">
            <a:avLst/>
          </a:prstGeom>
          <a:noFill/>
        </p:spPr>
        <p:txBody>
          <a:bodyPr wrap="square" rtlCol="0">
            <a:spAutoFit/>
          </a:bodyPr>
          <a:lstStyle/>
          <a:p>
            <a:r>
              <a:rPr lang="en-US" dirty="0"/>
              <a:t>P</a:t>
            </a:r>
          </a:p>
        </p:txBody>
      </p:sp>
    </p:spTree>
    <p:extLst>
      <p:ext uri="{BB962C8B-B14F-4D97-AF65-F5344CB8AC3E}">
        <p14:creationId xmlns:p14="http://schemas.microsoft.com/office/powerpoint/2010/main" val="34839722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17638"/>
            <a:ext cx="8229600" cy="1143000"/>
          </a:xfrm>
        </p:spPr>
        <p:txBody>
          <a:bodyPr/>
          <a:lstStyle/>
          <a:p>
            <a:r>
              <a:rPr lang="en-US" dirty="0"/>
              <a:t>Parallel Postulate</a:t>
            </a:r>
          </a:p>
        </p:txBody>
      </p:sp>
      <p:sp>
        <p:nvSpPr>
          <p:cNvPr id="3" name="Content Placeholder 2"/>
          <p:cNvSpPr>
            <a:spLocks noGrp="1"/>
          </p:cNvSpPr>
          <p:nvPr>
            <p:ph idx="1"/>
          </p:nvPr>
        </p:nvSpPr>
        <p:spPr>
          <a:xfrm>
            <a:off x="457200" y="2787875"/>
            <a:ext cx="8229600" cy="4525963"/>
          </a:xfrm>
        </p:spPr>
        <p:txBody>
          <a:bodyPr>
            <a:normAutofit/>
          </a:bodyPr>
          <a:lstStyle/>
          <a:p>
            <a:r>
              <a:rPr lang="en-US" sz="4400" dirty="0"/>
              <a:t>Through a point P not on line l, there is exactly one line parallel to l.</a:t>
            </a:r>
          </a:p>
        </p:txBody>
      </p:sp>
    </p:spTree>
    <p:extLst>
      <p:ext uri="{BB962C8B-B14F-4D97-AF65-F5344CB8AC3E}">
        <p14:creationId xmlns:p14="http://schemas.microsoft.com/office/powerpoint/2010/main" val="4187118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18"/>
          <p:cNvSpPr txBox="1">
            <a:spLocks noChangeArrowheads="1"/>
          </p:cNvSpPr>
          <p:nvPr/>
        </p:nvSpPr>
        <p:spPr bwMode="auto">
          <a:xfrm>
            <a:off x="325246" y="783307"/>
            <a:ext cx="8001000" cy="822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Verdana" charset="0"/>
                <a:ea typeface="ＭＳ Ｐゴシック" charset="0"/>
              </a:defRPr>
            </a:lvl1pPr>
            <a:lvl2pPr marL="742950" indent="-285750">
              <a:defRPr sz="2400">
                <a:solidFill>
                  <a:schemeClr val="tx1"/>
                </a:solidFill>
                <a:latin typeface="Verdana" charset="0"/>
                <a:ea typeface="ＭＳ Ｐゴシック" charset="0"/>
              </a:defRPr>
            </a:lvl2pPr>
            <a:lvl3pPr marL="1143000" indent="-228600">
              <a:defRPr sz="2400">
                <a:solidFill>
                  <a:schemeClr val="tx1"/>
                </a:solidFill>
                <a:latin typeface="Verdana" charset="0"/>
                <a:ea typeface="ＭＳ Ｐゴシック" charset="0"/>
              </a:defRPr>
            </a:lvl3pPr>
            <a:lvl4pPr marL="1600200" indent="-228600">
              <a:defRPr sz="2400">
                <a:solidFill>
                  <a:schemeClr val="tx1"/>
                </a:solidFill>
                <a:latin typeface="Verdana" charset="0"/>
                <a:ea typeface="ＭＳ Ｐゴシック" charset="0"/>
              </a:defRPr>
            </a:lvl4pPr>
            <a:lvl5pPr marL="2057400" indent="-228600">
              <a:defRPr sz="2400">
                <a:solidFill>
                  <a:schemeClr val="tx1"/>
                </a:solidFill>
                <a:latin typeface="Verdana" charset="0"/>
                <a:ea typeface="ＭＳ Ｐゴシック" charset="0"/>
              </a:defRPr>
            </a:lvl5pPr>
            <a:lvl6pPr marL="2514600" indent="-228600" eaLnBrk="0" fontAlgn="base" hangingPunct="0">
              <a:spcBef>
                <a:spcPct val="50000"/>
              </a:spcBef>
              <a:spcAft>
                <a:spcPct val="0"/>
              </a:spcAft>
              <a:defRPr sz="2400">
                <a:solidFill>
                  <a:schemeClr val="tx1"/>
                </a:solidFill>
                <a:latin typeface="Verdana" charset="0"/>
                <a:ea typeface="ＭＳ Ｐゴシック" charset="0"/>
              </a:defRPr>
            </a:lvl6pPr>
            <a:lvl7pPr marL="2971800" indent="-228600" eaLnBrk="0" fontAlgn="base" hangingPunct="0">
              <a:spcBef>
                <a:spcPct val="50000"/>
              </a:spcBef>
              <a:spcAft>
                <a:spcPct val="0"/>
              </a:spcAft>
              <a:defRPr sz="2400">
                <a:solidFill>
                  <a:schemeClr val="tx1"/>
                </a:solidFill>
                <a:latin typeface="Verdana" charset="0"/>
                <a:ea typeface="ＭＳ Ｐゴシック" charset="0"/>
              </a:defRPr>
            </a:lvl7pPr>
            <a:lvl8pPr marL="3429000" indent="-228600" eaLnBrk="0" fontAlgn="base" hangingPunct="0">
              <a:spcBef>
                <a:spcPct val="50000"/>
              </a:spcBef>
              <a:spcAft>
                <a:spcPct val="0"/>
              </a:spcAft>
              <a:defRPr sz="2400">
                <a:solidFill>
                  <a:schemeClr val="tx1"/>
                </a:solidFill>
                <a:latin typeface="Verdana" charset="0"/>
                <a:ea typeface="ＭＳ Ｐゴシック" charset="0"/>
              </a:defRPr>
            </a:lvl8pPr>
            <a:lvl9pPr marL="3886200" indent="-228600" eaLnBrk="0" fontAlgn="base" hangingPunct="0">
              <a:spcBef>
                <a:spcPct val="50000"/>
              </a:spcBef>
              <a:spcAft>
                <a:spcPct val="0"/>
              </a:spcAft>
              <a:defRPr sz="2400">
                <a:solidFill>
                  <a:schemeClr val="tx1"/>
                </a:solidFill>
                <a:latin typeface="Verdana" charset="0"/>
                <a:ea typeface="ＭＳ Ｐゴシック" charset="0"/>
              </a:defRPr>
            </a:lvl9pPr>
          </a:lstStyle>
          <a:p>
            <a:r>
              <a:rPr lang="en-US" dirty="0"/>
              <a:t>An </a:t>
            </a:r>
            <a:r>
              <a:rPr lang="en-US" b="1" u="sng" dirty="0"/>
              <a:t>auxiliary line</a:t>
            </a:r>
            <a:r>
              <a:rPr lang="en-US" dirty="0"/>
              <a:t> is a line that is added to a figure to aid in a proof.</a:t>
            </a:r>
          </a:p>
        </p:txBody>
      </p:sp>
      <p:pic>
        <p:nvPicPr>
          <p:cNvPr id="95251" name="Picture 1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7219" y="3405173"/>
            <a:ext cx="6470946" cy="34528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95253" name="AutoShape 21"/>
          <p:cNvSpPr>
            <a:spLocks noChangeArrowheads="1"/>
          </p:cNvSpPr>
          <p:nvPr/>
        </p:nvSpPr>
        <p:spPr bwMode="auto">
          <a:xfrm>
            <a:off x="3232873" y="1788432"/>
            <a:ext cx="5439752" cy="1676400"/>
          </a:xfrm>
          <a:prstGeom prst="wedgeRectCallout">
            <a:avLst>
              <a:gd name="adj1" fmla="val -51593"/>
              <a:gd name="adj2" fmla="val 91788"/>
            </a:avLst>
          </a:prstGeom>
          <a:noFill/>
          <a:ln w="9525">
            <a:solidFill>
              <a:srgbClr val="3333FF"/>
            </a:solidFill>
            <a:miter lim="800000"/>
            <a:headEnd/>
            <a:tailEnd/>
          </a:ln>
          <a:extLst>
            <a:ext uri="{909E8E84-426E-40dd-AFC4-6F175D3DCCD1}">
              <a14:hiddenFill xmlns="" xmlns:a14="http://schemas.microsoft.com/office/drawing/2010/main">
                <a:solidFill>
                  <a:srgbClr val="FFFFFF"/>
                </a:solidFill>
              </a14:hiddenFill>
            </a:ext>
          </a:extLst>
        </p:spPr>
        <p:txBody>
          <a:bodyPr/>
          <a:lstStyle/>
          <a:p>
            <a:pPr algn="ctr"/>
            <a:r>
              <a:rPr lang="en-US" b="1" dirty="0">
                <a:solidFill>
                  <a:srgbClr val="3333FF"/>
                </a:solidFill>
              </a:rPr>
              <a:t>An auxiliary line used in the Triangle Sum Theorem. Line l is parallel to line segment AC. We can draw this auxiliary line because of the parallel postulate (there is only one line parallel to line segment AC that goes through point B)</a:t>
            </a:r>
          </a:p>
        </p:txBody>
      </p:sp>
    </p:spTree>
    <p:extLst>
      <p:ext uri="{BB962C8B-B14F-4D97-AF65-F5344CB8AC3E}">
        <p14:creationId xmlns:p14="http://schemas.microsoft.com/office/powerpoint/2010/main" val="87708220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95251"/>
                                        </p:tgtEl>
                                        <p:attrNameLst>
                                          <p:attrName>style.visibility</p:attrName>
                                        </p:attrNameLst>
                                      </p:cBhvr>
                                      <p:to>
                                        <p:strVal val="visible"/>
                                      </p:to>
                                    </p:set>
                                    <p:animEffect transition="in" filter="dissolve">
                                      <p:cBhvr>
                                        <p:cTn id="7" dur="500"/>
                                        <p:tgtEl>
                                          <p:spTgt spid="952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8" presetClass="entr" presetSubtype="0" accel="50000" fill="hold" grpId="0" nodeType="clickEffect">
                                  <p:stCondLst>
                                    <p:cond delay="0"/>
                                  </p:stCondLst>
                                  <p:childTnLst>
                                    <p:set>
                                      <p:cBhvr>
                                        <p:cTn id="11" dur="1" fill="hold">
                                          <p:stCondLst>
                                            <p:cond delay="0"/>
                                          </p:stCondLst>
                                        </p:cTn>
                                        <p:tgtEl>
                                          <p:spTgt spid="95253"/>
                                        </p:tgtEl>
                                        <p:attrNameLst>
                                          <p:attrName>style.visibility</p:attrName>
                                        </p:attrNameLst>
                                      </p:cBhvr>
                                      <p:to>
                                        <p:strVal val="visible"/>
                                      </p:to>
                                    </p:set>
                                    <p:anim calcmode="lin" valueType="num">
                                      <p:cBhvr>
                                        <p:cTn id="12" dur="1000" fill="hold"/>
                                        <p:tgtEl>
                                          <p:spTgt spid="9525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3" dur="1000" fill="hold"/>
                                        <p:tgtEl>
                                          <p:spTgt spid="95253"/>
                                        </p:tgtEl>
                                        <p:attrNameLst>
                                          <p:attrName>ppt_x</p:attrName>
                                        </p:attrNameLst>
                                      </p:cBhvr>
                                      <p:tavLst>
                                        <p:tav tm="0">
                                          <p:val>
                                            <p:fltVal val="-1"/>
                                          </p:val>
                                        </p:tav>
                                        <p:tav tm="50000">
                                          <p:val>
                                            <p:fltVal val="0.95"/>
                                          </p:val>
                                        </p:tav>
                                        <p:tav tm="100000">
                                          <p:val>
                                            <p:strVal val="#ppt_x"/>
                                          </p:val>
                                        </p:tav>
                                      </p:tavLst>
                                    </p:anim>
                                    <p:anim calcmode="lin" valueType="num">
                                      <p:cBhvr>
                                        <p:cTn id="14" dur="1000" fill="hold"/>
                                        <p:tgtEl>
                                          <p:spTgt spid="95253"/>
                                        </p:tgtEl>
                                        <p:attrNameLst>
                                          <p:attrName>ppt_y</p:attrName>
                                        </p:attrNameLst>
                                      </p:cBhvr>
                                      <p:tavLst>
                                        <p:tav tm="0">
                                          <p:val>
                                            <p:strVal val="#ppt_y"/>
                                          </p:val>
                                        </p:tav>
                                        <p:tav tm="100000">
                                          <p:val>
                                            <p:strVal val="#ppt_y"/>
                                          </p:val>
                                        </p:tav>
                                      </p:tavLst>
                                    </p:anim>
                                    <p:animEffect transition="in" filter="fade">
                                      <p:cBhvr>
                                        <p:cTn id="15" dur="1000"/>
                                        <p:tgtEl>
                                          <p:spTgt spid="95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25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924</TotalTime>
  <Words>812</Words>
  <Application>Microsoft Office PowerPoint</Application>
  <PresentationFormat>On-screen Show (4:3)</PresentationFormat>
  <Paragraphs>105</Paragraphs>
  <Slides>37</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ＭＳ Ｐゴシック</vt:lpstr>
      <vt:lpstr>Arial</vt:lpstr>
      <vt:lpstr>Calibri</vt:lpstr>
      <vt:lpstr>Cambria Math</vt:lpstr>
      <vt:lpstr>Symbol</vt:lpstr>
      <vt:lpstr>Verdana</vt:lpstr>
      <vt:lpstr>Clarity</vt:lpstr>
      <vt:lpstr>Objective: Explore Interior Angles of Polygons</vt:lpstr>
      <vt:lpstr>Interior Angles</vt:lpstr>
      <vt:lpstr>Triangle Explore Activity</vt:lpstr>
      <vt:lpstr>PowerPoint Presentation</vt:lpstr>
      <vt:lpstr>Explore Angles in a Quadrilateral</vt:lpstr>
      <vt:lpstr>PowerPoint Presentation</vt:lpstr>
      <vt:lpstr>I need a Volunteer!</vt:lpstr>
      <vt:lpstr>Parallel Postulate</vt:lpstr>
      <vt:lpstr>PowerPoint Presentation</vt:lpstr>
      <vt:lpstr>PowerPoint Presentation</vt:lpstr>
      <vt:lpstr>PowerPoint Presentation</vt:lpstr>
      <vt:lpstr>PowerPoint Presentation</vt:lpstr>
      <vt:lpstr>PowerPoint Presentation</vt:lpstr>
      <vt:lpstr>Fun Facts!</vt:lpstr>
      <vt:lpstr>PowerPoint Presentation</vt:lpstr>
      <vt:lpstr>PowerPoint Presentation</vt:lpstr>
      <vt:lpstr>PowerPoint Presentation</vt:lpstr>
      <vt:lpstr>From now on we will only be talking about convex polygons!</vt:lpstr>
      <vt:lpstr>Draw the diagonals from any one vertex of the polygon. How many triangles are formed?</vt:lpstr>
      <vt:lpstr>Fill in the Chart!</vt:lpstr>
      <vt:lpstr>Complete C, D  on pg. 1085</vt:lpstr>
      <vt:lpstr>Find x</vt:lpstr>
      <vt:lpstr>PowerPoint Presentation</vt:lpstr>
      <vt:lpstr>PowerPoint Presentation</vt:lpstr>
      <vt:lpstr>PowerPoint Presentation</vt:lpstr>
      <vt:lpstr>PowerPoint Presentation</vt:lpstr>
      <vt:lpstr>PowerPoint Presentation</vt:lpstr>
      <vt:lpstr>Your turn! pg. 1089 11 and 12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Angle Chasing</vt:lpstr>
      <vt:lpstr>Homework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dc:creator>
  <cp:lastModifiedBy>Niemiec, Alyssa</cp:lastModifiedBy>
  <cp:revision>27</cp:revision>
  <dcterms:created xsi:type="dcterms:W3CDTF">2015-09-18T00:41:10Z</dcterms:created>
  <dcterms:modified xsi:type="dcterms:W3CDTF">2020-02-25T13:23:18Z</dcterms:modified>
</cp:coreProperties>
</file>