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2"/>
  </p:notesMasterIdLst>
  <p:sldIdLst>
    <p:sldId id="260" r:id="rId2"/>
    <p:sldId id="262" r:id="rId3"/>
    <p:sldId id="257" r:id="rId4"/>
    <p:sldId id="258" r:id="rId5"/>
    <p:sldId id="264" r:id="rId6"/>
    <p:sldId id="265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81" r:id="rId16"/>
    <p:sldId id="276" r:id="rId17"/>
    <p:sldId id="277" r:id="rId18"/>
    <p:sldId id="278" r:id="rId19"/>
    <p:sldId id="28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1A178-A9F0-9647-BFD7-9B4518E2C8B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8165E-F429-5A43-97F0-3B7C6D12E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8165E-F429-5A43-97F0-3B7C6D12E9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0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2241D-2124-42D6-8331-62C13B5879C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818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0"/>
              <a:buNone/>
              <a:defRPr sz="3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  <p:grpSp>
        <p:nvGrpSpPr>
          <p:cNvPr id="2918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918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88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0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7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2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6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4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7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296DABA-97F3-6D49-A69B-ED9E1BAC3AD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D856CBF-9ABA-6C44-BDDD-8D8013C49453}" type="slidenum">
              <a:rPr lang="en-US" smtClean="0"/>
              <a:t>‹#›</a:t>
            </a:fld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p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is the main rule to be able to tell if something is a function or not? Try to write it without looking at your notes.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in the table with values that would make it </a:t>
            </a:r>
            <a:r>
              <a:rPr lang="en-US" b="1" dirty="0"/>
              <a:t>not </a:t>
            </a:r>
            <a:r>
              <a:rPr lang="en-US" dirty="0"/>
              <a:t>be a function.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in the table with values that would make it be a function.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67671"/>
              </p:ext>
            </p:extLst>
          </p:nvPr>
        </p:nvGraphicFramePr>
        <p:xfrm>
          <a:off x="3416390" y="4016044"/>
          <a:ext cx="4017816" cy="889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69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04046"/>
              </p:ext>
            </p:extLst>
          </p:nvPr>
        </p:nvGraphicFramePr>
        <p:xfrm>
          <a:off x="4022082" y="5932162"/>
          <a:ext cx="4017816" cy="8280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69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f(x) </a:t>
            </a:r>
            <a:r>
              <a:rPr lang="en-US" sz="4000" b="1" u="sng" dirty="0"/>
              <a:t>DOES NOT MEAN</a:t>
            </a:r>
            <a:r>
              <a:rPr lang="en-US" sz="4000" b="1" dirty="0"/>
              <a:t> “f times x”</a:t>
            </a:r>
          </a:p>
          <a:p>
            <a:endParaRPr lang="en-US" sz="3600" b="1" dirty="0"/>
          </a:p>
          <a:p>
            <a:r>
              <a:rPr lang="en-US" sz="3200" b="1" dirty="0"/>
              <a:t>f(5) means “What do you get when you plug “5” into the function “f”?”</a:t>
            </a:r>
          </a:p>
        </p:txBody>
      </p:sp>
    </p:spTree>
    <p:extLst>
      <p:ext uri="{BB962C8B-B14F-4D97-AF65-F5344CB8AC3E}">
        <p14:creationId xmlns:p14="http://schemas.microsoft.com/office/powerpoint/2010/main" val="118582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4000" b="1" dirty="0">
                <a:solidFill>
                  <a:srgbClr val="0070C0"/>
                </a:solidFill>
              </a:rPr>
              <a:t>b(100) = 91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r>
              <a:rPr lang="en-US" sz="4000" b="1" dirty="0"/>
              <a:t>MEANS: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r>
              <a:rPr lang="en-US" sz="3200" b="1" dirty="0">
                <a:solidFill>
                  <a:srgbClr val="0070C0"/>
                </a:solidFill>
              </a:rPr>
              <a:t>“when I input 100 into the function “b” I get 91 as my output”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8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914400">
              <a:buNone/>
            </a:pPr>
            <a:r>
              <a:rPr lang="en-US" sz="4000" b="1" dirty="0">
                <a:solidFill>
                  <a:srgbClr val="7030A0"/>
                </a:solidFill>
              </a:rPr>
              <a:t>What does c(-3) = 10 mean?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r>
              <a:rPr lang="en-US" sz="4000" b="1" dirty="0"/>
              <a:t>MEANS: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r>
              <a:rPr lang="en-US" sz="3200" b="1" dirty="0">
                <a:solidFill>
                  <a:srgbClr val="7030A0"/>
                </a:solidFill>
              </a:rPr>
              <a:t>“when I input -3 into the function “c” I get 10 as my output”</a:t>
            </a:r>
          </a:p>
          <a:p>
            <a:pPr marL="0" indent="0" defTabSz="914400">
              <a:buNone/>
            </a:pPr>
            <a:endParaRPr lang="en-US" sz="4000" b="1" dirty="0">
              <a:solidFill>
                <a:srgbClr val="0070C0"/>
              </a:solidFill>
            </a:endParaRPr>
          </a:p>
          <a:p>
            <a:pPr marL="0" indent="0" defTabSz="914400">
              <a:buNone/>
            </a:pP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0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2192"/>
            <a:ext cx="7467600" cy="82600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Evaluate the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9611"/>
            <a:ext cx="8991600" cy="5330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</a:rPr>
              <a:t>r(x) = -2x + 8	      s(x) = 3x</a:t>
            </a:r>
            <a:r>
              <a:rPr lang="en-US" sz="3300" b="1" baseline="30000" dirty="0">
                <a:solidFill>
                  <a:srgbClr val="FF0000"/>
                </a:solidFill>
              </a:rPr>
              <a:t>2</a:t>
            </a:r>
            <a:r>
              <a:rPr lang="en-US" sz="3300" b="1" dirty="0">
                <a:solidFill>
                  <a:srgbClr val="FF0000"/>
                </a:solidFill>
              </a:rPr>
              <a:t>	    t(x) = |x – 2</a:t>
            </a:r>
            <a:r>
              <a:rPr lang="en-US" sz="3800" b="1" dirty="0">
                <a:solidFill>
                  <a:srgbClr val="FF0000"/>
                </a:solidFill>
              </a:rPr>
              <a:t>|</a:t>
            </a:r>
          </a:p>
          <a:p>
            <a:endParaRPr lang="en-US" sz="3800" dirty="0"/>
          </a:p>
          <a:p>
            <a:pPr marL="571500" indent="-457200">
              <a:buFont typeface="+mj-lt"/>
              <a:buAutoNum type="arabicPeriod"/>
            </a:pPr>
            <a:r>
              <a:rPr lang="en-US" sz="3800" b="1" dirty="0">
                <a:solidFill>
                  <a:srgbClr val="FF0000"/>
                </a:solidFill>
              </a:rPr>
              <a:t>s(5)</a:t>
            </a:r>
          </a:p>
          <a:p>
            <a:pPr marL="571500" indent="-457200">
              <a:buFont typeface="+mj-lt"/>
              <a:buAutoNum type="arabicPeriod"/>
            </a:pPr>
            <a:endParaRPr lang="en-US" sz="3800" b="1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3800" b="1" dirty="0">
                <a:solidFill>
                  <a:srgbClr val="FF0000"/>
                </a:solidFill>
              </a:rPr>
              <a:t>t(5)</a:t>
            </a:r>
          </a:p>
          <a:p>
            <a:pPr marL="571500" indent="-457200">
              <a:buFont typeface="+mj-lt"/>
              <a:buAutoNum type="arabicPeriod"/>
            </a:pPr>
            <a:endParaRPr lang="en-US" sz="3800" b="1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3800" b="1" dirty="0">
                <a:solidFill>
                  <a:srgbClr val="FF0000"/>
                </a:solidFill>
              </a:rPr>
              <a:t>r(-6)</a:t>
            </a:r>
          </a:p>
          <a:p>
            <a:pPr marL="571500" indent="-457200">
              <a:buFont typeface="+mj-lt"/>
              <a:buAutoNum type="arabicPeriod"/>
            </a:pPr>
            <a:endParaRPr lang="en-US" sz="3800" b="1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3800" b="1" dirty="0">
                <a:solidFill>
                  <a:srgbClr val="FF0000"/>
                </a:solidFill>
              </a:rPr>
              <a:t>t(-4)</a:t>
            </a:r>
          </a:p>
          <a:p>
            <a:pPr marL="571500" indent="-457200">
              <a:buFont typeface="+mj-lt"/>
              <a:buAutoNum type="arabicPeriod"/>
            </a:pPr>
            <a:endParaRPr lang="en-US" sz="3800" b="1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3800" b="1" dirty="0">
                <a:solidFill>
                  <a:srgbClr val="FF0000"/>
                </a:solidFill>
              </a:rPr>
              <a:t>s(-3)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13345" y="1788863"/>
            <a:ext cx="108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=75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3254" y="2698642"/>
            <a:ext cx="108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=3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4145" y="3626896"/>
            <a:ext cx="108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=20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4145" y="4559769"/>
            <a:ext cx="108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=6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3345" y="5254123"/>
            <a:ext cx="108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=27</a:t>
            </a:r>
          </a:p>
        </p:txBody>
      </p:sp>
    </p:spTree>
    <p:extLst>
      <p:ext uri="{BB962C8B-B14F-4D97-AF65-F5344CB8AC3E}">
        <p14:creationId xmlns:p14="http://schemas.microsoft.com/office/powerpoint/2010/main" val="2514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Write a rule in function notation to model the situation. Describe what the input and output represent.</a:t>
            </a:r>
          </a:p>
          <a:p>
            <a:endParaRPr lang="en-US" b="1" dirty="0"/>
          </a:p>
          <a:p>
            <a:r>
              <a:rPr lang="en-US" dirty="0"/>
              <a:t>Herb is buying pizzas. Each pizza costs $12.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0091" y="4519574"/>
            <a:ext cx="5492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c(x) = 12x</a:t>
            </a:r>
          </a:p>
          <a:p>
            <a:endParaRPr lang="en-US" sz="3200" b="1" dirty="0">
              <a:solidFill>
                <a:srgbClr val="0070C0"/>
              </a:solidFill>
            </a:endParaRPr>
          </a:p>
          <a:p>
            <a:r>
              <a:rPr lang="en-US" sz="3200" b="1" dirty="0">
                <a:solidFill>
                  <a:srgbClr val="0070C0"/>
                </a:solidFill>
              </a:rPr>
              <a:t>Input: # of pizzas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Output: Total cost</a:t>
            </a:r>
          </a:p>
        </p:txBody>
      </p:sp>
    </p:spTree>
    <p:extLst>
      <p:ext uri="{BB962C8B-B14F-4D97-AF65-F5344CB8AC3E}">
        <p14:creationId xmlns:p14="http://schemas.microsoft.com/office/powerpoint/2010/main" val="8962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</a:t>
            </a:r>
            <a:r>
              <a:rPr lang="en-US" dirty="0" err="1"/>
              <a:t>vs</a:t>
            </a:r>
            <a:r>
              <a:rPr lang="en-US" dirty="0"/>
              <a:t> Dependent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>
                <a:solidFill>
                  <a:srgbClr val="660066"/>
                </a:solidFill>
              </a:rPr>
              <a:t>The input of a function is the </a:t>
            </a:r>
            <a:r>
              <a:rPr lang="en-US" sz="4000" b="1" u="sng" dirty="0">
                <a:solidFill>
                  <a:srgbClr val="660066"/>
                </a:solidFill>
              </a:rPr>
              <a:t>independent variable</a:t>
            </a:r>
          </a:p>
          <a:p>
            <a:endParaRPr lang="en-US" sz="4000" b="1" dirty="0">
              <a:solidFill>
                <a:srgbClr val="008000"/>
              </a:solidFill>
            </a:endParaRPr>
          </a:p>
          <a:p>
            <a:r>
              <a:rPr lang="en-US" sz="4000" b="1" dirty="0">
                <a:solidFill>
                  <a:srgbClr val="008000"/>
                </a:solidFill>
              </a:rPr>
              <a:t>The output of a function is the </a:t>
            </a:r>
            <a:r>
              <a:rPr lang="en-US" sz="4000" b="1" u="sng" dirty="0">
                <a:solidFill>
                  <a:srgbClr val="008000"/>
                </a:solidFill>
              </a:rPr>
              <a:t>dependent variable</a:t>
            </a:r>
          </a:p>
          <a:p>
            <a:endParaRPr lang="en-US" sz="4000" b="1" u="sng" dirty="0">
              <a:solidFill>
                <a:srgbClr val="008000"/>
              </a:solidFill>
            </a:endParaRPr>
          </a:p>
          <a:p>
            <a:r>
              <a:rPr lang="en-US" sz="4000" i="1" dirty="0">
                <a:solidFill>
                  <a:srgbClr val="000000"/>
                </a:solidFill>
              </a:rPr>
              <a:t>The value of the dependent variable depends on, or is a function of, the value of the 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413948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Write a rule in function notation to model the situation. Describe what the </a:t>
            </a:r>
            <a:r>
              <a:rPr lang="en-US" b="1" dirty="0" smtClean="0"/>
              <a:t>independent and dependent variables represent.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Kim walks 4 miles every hour.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498109"/>
            <a:ext cx="70539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m(x) = 4x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Input/</a:t>
            </a:r>
            <a:r>
              <a:rPr lang="en-US" sz="2800" b="1" dirty="0" err="1" smtClean="0">
                <a:solidFill>
                  <a:srgbClr val="0070C0"/>
                </a:solidFill>
              </a:rPr>
              <a:t>indepedent</a:t>
            </a:r>
            <a:r>
              <a:rPr lang="en-US" sz="2800" b="1" dirty="0" smtClean="0">
                <a:solidFill>
                  <a:srgbClr val="0070C0"/>
                </a:solidFill>
              </a:rPr>
              <a:t>: </a:t>
            </a:r>
            <a:r>
              <a:rPr lang="en-US" sz="2800" b="1" dirty="0">
                <a:solidFill>
                  <a:srgbClr val="0070C0"/>
                </a:solidFill>
              </a:rPr>
              <a:t># of hours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Output/ dependent: </a:t>
            </a:r>
            <a:r>
              <a:rPr lang="en-US" sz="2800" b="1" dirty="0">
                <a:solidFill>
                  <a:srgbClr val="0070C0"/>
                </a:solidFill>
              </a:rPr>
              <a:t># of miles walked</a:t>
            </a:r>
          </a:p>
        </p:txBody>
      </p:sp>
    </p:spTree>
    <p:extLst>
      <p:ext uri="{BB962C8B-B14F-4D97-AF65-F5344CB8AC3E}">
        <p14:creationId xmlns:p14="http://schemas.microsoft.com/office/powerpoint/2010/main" val="24629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Write a rule in function notation to model the situation. </a:t>
            </a:r>
            <a:r>
              <a:rPr lang="en-US" b="1" dirty="0"/>
              <a:t>Describe what the independent and dependent variables represent.</a:t>
            </a:r>
          </a:p>
          <a:p>
            <a:r>
              <a:rPr lang="en-US" dirty="0" smtClean="0"/>
              <a:t>There </a:t>
            </a:r>
            <a:r>
              <a:rPr lang="en-US" dirty="0"/>
              <a:t>are 100 brownies on a tray. 2 brownies are eaten every minute.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84292"/>
            <a:ext cx="7144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b(x) = 100 – 2x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b(x) = 2x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Independent: </a:t>
            </a:r>
            <a:r>
              <a:rPr lang="en-US" sz="2400" b="1" dirty="0">
                <a:solidFill>
                  <a:srgbClr val="0070C0"/>
                </a:solidFill>
              </a:rPr>
              <a:t>minutes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Dependent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0070C0"/>
                </a:solidFill>
              </a:rPr>
              <a:t># of brownies left  </a:t>
            </a:r>
            <a:r>
              <a:rPr lang="en-US" sz="2400" b="1" u="sng" dirty="0">
                <a:solidFill>
                  <a:srgbClr val="0070C0"/>
                </a:solidFill>
              </a:rPr>
              <a:t>OR</a:t>
            </a:r>
            <a:r>
              <a:rPr lang="en-US" sz="2400" b="1" dirty="0">
                <a:solidFill>
                  <a:srgbClr val="0070C0"/>
                </a:solidFill>
              </a:rPr>
              <a:t> # of brownies eaten</a:t>
            </a:r>
          </a:p>
        </p:txBody>
      </p:sp>
    </p:spTree>
    <p:extLst>
      <p:ext uri="{BB962C8B-B14F-4D97-AF65-F5344CB8AC3E}">
        <p14:creationId xmlns:p14="http://schemas.microsoft.com/office/powerpoint/2010/main" val="321211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9327"/>
            <a:ext cx="8229600" cy="4530725"/>
          </a:xfrm>
        </p:spPr>
        <p:txBody>
          <a:bodyPr/>
          <a:lstStyle/>
          <a:p>
            <a:r>
              <a:rPr lang="en-US" b="1" dirty="0"/>
              <a:t>Write a rule in function notation to model the situation. </a:t>
            </a:r>
            <a:r>
              <a:rPr lang="en-US" b="1" dirty="0"/>
              <a:t>Describe what the independent and dependent variables represent.</a:t>
            </a:r>
          </a:p>
          <a:p>
            <a:r>
              <a:rPr lang="en-US" dirty="0" smtClean="0"/>
              <a:t>Willard </a:t>
            </a:r>
            <a:r>
              <a:rPr lang="en-US" dirty="0"/>
              <a:t>has $150 to spend on iTunes. He is downloading songs, each of which cost $1.29.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197861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f(x) = 150 – 1.29x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f(x) = 1.29x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Independent: </a:t>
            </a:r>
            <a:r>
              <a:rPr lang="en-US" sz="2400" b="1" dirty="0">
                <a:solidFill>
                  <a:srgbClr val="0070C0"/>
                </a:solidFill>
              </a:rPr>
              <a:t># of songs downloaded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Dependent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0070C0"/>
                </a:solidFill>
              </a:rPr>
              <a:t>amount of money spent (or amount of money he has left)</a:t>
            </a:r>
          </a:p>
        </p:txBody>
      </p:sp>
    </p:spTree>
    <p:extLst>
      <p:ext uri="{BB962C8B-B14F-4D97-AF65-F5344CB8AC3E}">
        <p14:creationId xmlns:p14="http://schemas.microsoft.com/office/powerpoint/2010/main" val="19649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Yams and temperature task!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9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382"/>
            <a:ext cx="7467600" cy="62245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4) Add </a:t>
            </a:r>
            <a:r>
              <a:rPr lang="en-US" b="1" dirty="0"/>
              <a:t>five </a:t>
            </a:r>
            <a:r>
              <a:rPr lang="en-US" dirty="0"/>
              <a:t>points to the graph so that it would </a:t>
            </a:r>
            <a:r>
              <a:rPr lang="en-US" b="1" dirty="0"/>
              <a:t>not </a:t>
            </a:r>
            <a:r>
              <a:rPr lang="en-US" dirty="0"/>
              <a:t>be a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 Add </a:t>
            </a:r>
            <a:r>
              <a:rPr lang="en-US" b="1" dirty="0"/>
              <a:t>five </a:t>
            </a:r>
            <a:r>
              <a:rPr lang="en-US" dirty="0"/>
              <a:t>points to the graph so that it </a:t>
            </a:r>
            <a:r>
              <a:rPr lang="en-US" b="1" dirty="0"/>
              <a:t>would </a:t>
            </a:r>
            <a:r>
              <a:rPr lang="en-US" dirty="0"/>
              <a:t>be a function.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76582" y="1372666"/>
            <a:ext cx="0" cy="224443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28964" y="2416730"/>
            <a:ext cx="229523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6582" y="4613563"/>
            <a:ext cx="0" cy="224443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28964" y="5777345"/>
            <a:ext cx="229523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56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416935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this be a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= student in this class</a:t>
            </a:r>
          </a:p>
          <a:p>
            <a:r>
              <a:rPr lang="en-US" dirty="0"/>
              <a:t>Output = desk label of the student’s assigned seat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50292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Yes, each input has only 1 output.</a:t>
            </a:r>
          </a:p>
        </p:txBody>
      </p:sp>
    </p:spTree>
    <p:extLst>
      <p:ext uri="{BB962C8B-B14F-4D97-AF65-F5344CB8AC3E}">
        <p14:creationId xmlns:p14="http://schemas.microsoft.com/office/powerpoint/2010/main" val="239423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WITH YOUR GROUP: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04" y="768516"/>
            <a:ext cx="9188117" cy="4235577"/>
          </a:xfrm>
        </p:spPr>
        <p:txBody>
          <a:bodyPr>
            <a:noAutofit/>
          </a:bodyPr>
          <a:lstStyle/>
          <a:p>
            <a:r>
              <a:rPr lang="en-US" sz="1600" b="1" dirty="0"/>
              <a:t>Decide whether each of the relationships are functions. EACH PERSON should be able to explain each one, so discuss well!!!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Input = Facebook user, Output =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1"/>
                </a:solidFill>
              </a:rPr>
              <a:t>Input = student, Output = the student’s hair color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B050"/>
                </a:solidFill>
              </a:rPr>
              <a:t>Input = student in our class, Output = planet he/she lives 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B0F0"/>
                </a:solidFill>
              </a:rPr>
              <a:t>Input = state, Output = # of letters in the state’s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70C0"/>
                </a:solidFill>
              </a:rPr>
              <a:t>Input = month, Output = # of days in the month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7030A0"/>
                </a:solidFill>
              </a:rPr>
              <a:t>Input = # of days in the month, Output = month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3"/>
                </a:solidFill>
              </a:rPr>
              <a:t>Input = date, Output = temperature outside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FFC000"/>
                </a:solidFill>
              </a:rPr>
              <a:t>Input = password, Output = Facebook user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Input = any integer, Output = double that integer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2025" y="600347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800000"/>
                </a:solidFill>
              </a:rPr>
              <a:t>1, 2, 3, 4, 5, 9 are functions</a:t>
            </a:r>
          </a:p>
        </p:txBody>
      </p:sp>
    </p:spTree>
    <p:extLst>
      <p:ext uri="{BB962C8B-B14F-4D97-AF65-F5344CB8AC3E}">
        <p14:creationId xmlns:p14="http://schemas.microsoft.com/office/powerpoint/2010/main" val="486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8048"/>
            <a:ext cx="5029200" cy="48768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 rot="4442021">
            <a:off x="1426029" y="2536371"/>
            <a:ext cx="2688771" cy="3396343"/>
          </a:xfrm>
          <a:custGeom>
            <a:avLst/>
            <a:gdLst>
              <a:gd name="connsiteX0" fmla="*/ 0 w 2688771"/>
              <a:gd name="connsiteY0" fmla="*/ 3396343 h 3396343"/>
              <a:gd name="connsiteX1" fmla="*/ 849085 w 2688771"/>
              <a:gd name="connsiteY1" fmla="*/ 751115 h 3396343"/>
              <a:gd name="connsiteX2" fmla="*/ 1807028 w 2688771"/>
              <a:gd name="connsiteY2" fmla="*/ 2819400 h 3396343"/>
              <a:gd name="connsiteX3" fmla="*/ 2688771 w 2688771"/>
              <a:gd name="connsiteY3" fmla="*/ 0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88771" h="3396343">
                <a:moveTo>
                  <a:pt x="0" y="3396343"/>
                </a:moveTo>
                <a:cubicBezTo>
                  <a:pt x="273957" y="2121807"/>
                  <a:pt x="547914" y="847272"/>
                  <a:pt x="849085" y="751115"/>
                </a:cubicBezTo>
                <a:cubicBezTo>
                  <a:pt x="1150256" y="654958"/>
                  <a:pt x="1500414" y="2944586"/>
                  <a:pt x="1807028" y="2819400"/>
                </a:cubicBezTo>
                <a:cubicBezTo>
                  <a:pt x="2113642" y="2694214"/>
                  <a:pt x="2401206" y="1347107"/>
                  <a:pt x="2688771" y="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3600" y="295656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9800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9" y="1790061"/>
            <a:ext cx="5029200" cy="4876800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 rot="15549193">
            <a:off x="3149429" y="3620694"/>
            <a:ext cx="1333949" cy="2334875"/>
          </a:xfrm>
          <a:custGeom>
            <a:avLst/>
            <a:gdLst>
              <a:gd name="connsiteX0" fmla="*/ 0 w 3766457"/>
              <a:gd name="connsiteY0" fmla="*/ 903683 h 903683"/>
              <a:gd name="connsiteX1" fmla="*/ 2188028 w 3766457"/>
              <a:gd name="connsiteY1" fmla="*/ 370283 h 903683"/>
              <a:gd name="connsiteX2" fmla="*/ 1839685 w 3766457"/>
              <a:gd name="connsiteY2" fmla="*/ 169 h 903683"/>
              <a:gd name="connsiteX3" fmla="*/ 1578428 w 3766457"/>
              <a:gd name="connsiteY3" fmla="*/ 413826 h 903683"/>
              <a:gd name="connsiteX4" fmla="*/ 3766457 w 3766457"/>
              <a:gd name="connsiteY4" fmla="*/ 903683 h 90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6457" h="903683">
                <a:moveTo>
                  <a:pt x="0" y="903683"/>
                </a:moveTo>
                <a:cubicBezTo>
                  <a:pt x="940707" y="712276"/>
                  <a:pt x="1881414" y="520869"/>
                  <a:pt x="2188028" y="370283"/>
                </a:cubicBezTo>
                <a:cubicBezTo>
                  <a:pt x="2494642" y="219697"/>
                  <a:pt x="1941285" y="-7088"/>
                  <a:pt x="1839685" y="169"/>
                </a:cubicBezTo>
                <a:cubicBezTo>
                  <a:pt x="1738085" y="7426"/>
                  <a:pt x="1257299" y="263240"/>
                  <a:pt x="1578428" y="413826"/>
                </a:cubicBezTo>
                <a:cubicBezTo>
                  <a:pt x="1899557" y="564412"/>
                  <a:pt x="2833007" y="734047"/>
                  <a:pt x="3766457" y="903683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943600" y="295656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62071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29" y="1790061"/>
            <a:ext cx="5029200" cy="487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0" y="295656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</a:rPr>
              <a:t>Yes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5845" y="2956560"/>
            <a:ext cx="3038168" cy="2662575"/>
          </a:xfrm>
          <a:prstGeom prst="straightConnector1">
            <a:avLst/>
          </a:prstGeom>
          <a:ln w="349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07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19900" b="1" dirty="0">
                <a:solidFill>
                  <a:srgbClr val="FF0000"/>
                </a:solidFill>
              </a:rPr>
              <a:t>f(x)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950" y="134827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entury Schoolbook"/>
              </a:rPr>
              <a:t>This is the name of the function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4796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solidFill>
                  <a:srgbClr val="FF0000"/>
                </a:solidFill>
                <a:latin typeface="Century Schoolbook"/>
              </a:rPr>
              <a:t>This is the variable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1676400"/>
            <a:ext cx="152400" cy="609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953000" y="4114800"/>
            <a:ext cx="152400" cy="762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5715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Century Schoolbook"/>
              </a:rPr>
              <a:t>Read: “f of x”</a:t>
            </a:r>
          </a:p>
        </p:txBody>
      </p:sp>
    </p:spTree>
    <p:extLst>
      <p:ext uri="{BB962C8B-B14F-4D97-AF65-F5344CB8AC3E}">
        <p14:creationId xmlns:p14="http://schemas.microsoft.com/office/powerpoint/2010/main" val="201546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873752"/>
          </a:xfrm>
        </p:spPr>
        <p:txBody>
          <a:bodyPr/>
          <a:lstStyle/>
          <a:p>
            <a:r>
              <a:rPr lang="en-US" dirty="0"/>
              <a:t>Use the following functions: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00B050"/>
                </a:solidFill>
              </a:rPr>
              <a:t>a(x) = 4x – 2</a:t>
            </a:r>
            <a:r>
              <a:rPr lang="en-US" b="1" dirty="0"/>
              <a:t>		</a:t>
            </a:r>
            <a:r>
              <a:rPr lang="en-US" b="1" dirty="0">
                <a:solidFill>
                  <a:srgbClr val="0070C0"/>
                </a:solidFill>
              </a:rPr>
              <a:t>b(x) = -9 + x</a:t>
            </a:r>
            <a:r>
              <a:rPr lang="en-US" b="1" dirty="0"/>
              <a:t>		</a:t>
            </a:r>
            <a:r>
              <a:rPr lang="en-US" b="1" dirty="0">
                <a:solidFill>
                  <a:srgbClr val="7030A0"/>
                </a:solidFill>
              </a:rPr>
              <a:t>c(x) = x</a:t>
            </a:r>
            <a:r>
              <a:rPr lang="en-US" b="1" baseline="30000" dirty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 + 1</a:t>
            </a:r>
          </a:p>
          <a:p>
            <a:pPr marL="11430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pPr marL="571500" indent="-457200">
              <a:buAutoNum type="arabicParenR"/>
            </a:pPr>
            <a:r>
              <a:rPr lang="en-US" dirty="0"/>
              <a:t>What is a(3)?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/>
              <a:t>What is c(-3)?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571500" indent="-457200">
              <a:buAutoNum type="arabicParenR"/>
            </a:pPr>
            <a:r>
              <a:rPr lang="en-US" dirty="0"/>
              <a:t>What is b(100)?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2743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00B050"/>
                </a:solidFill>
                <a:latin typeface="Century Schoolbook"/>
              </a:rPr>
              <a:t>a(3) = 4(3) – 2</a:t>
            </a:r>
          </a:p>
          <a:p>
            <a:pPr defTabSz="914400"/>
            <a:r>
              <a:rPr lang="en-US" b="1" dirty="0">
                <a:solidFill>
                  <a:srgbClr val="00B050"/>
                </a:solidFill>
                <a:latin typeface="Century Schoolbook"/>
              </a:rPr>
              <a:t>a(3) = 12 – 2</a:t>
            </a:r>
          </a:p>
          <a:p>
            <a:pPr defTabSz="914400"/>
            <a:r>
              <a:rPr lang="en-US" b="1" dirty="0">
                <a:solidFill>
                  <a:srgbClr val="00B050"/>
                </a:solidFill>
                <a:latin typeface="Century Schoolbook"/>
              </a:rPr>
              <a:t>a(3) =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3962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7030A0"/>
                </a:solidFill>
                <a:latin typeface="Century Schoolbook"/>
              </a:rPr>
              <a:t>c(-3) = (-3)</a:t>
            </a:r>
            <a:r>
              <a:rPr lang="en-US" b="1" baseline="30000" dirty="0">
                <a:solidFill>
                  <a:srgbClr val="7030A0"/>
                </a:solidFill>
                <a:latin typeface="Century Schoolbook"/>
              </a:rPr>
              <a:t>2</a:t>
            </a:r>
            <a:r>
              <a:rPr lang="en-US" b="1" dirty="0">
                <a:solidFill>
                  <a:srgbClr val="7030A0"/>
                </a:solidFill>
                <a:latin typeface="Century Schoolbook"/>
              </a:rPr>
              <a:t> + 1</a:t>
            </a:r>
          </a:p>
          <a:p>
            <a:pPr defTabSz="914400"/>
            <a:r>
              <a:rPr lang="en-US" b="1" dirty="0">
                <a:solidFill>
                  <a:srgbClr val="7030A0"/>
                </a:solidFill>
                <a:latin typeface="Century Schoolbook"/>
              </a:rPr>
              <a:t>c(-3) = 9 + 1</a:t>
            </a:r>
          </a:p>
          <a:p>
            <a:pPr defTabSz="914400"/>
            <a:r>
              <a:rPr lang="en-US" b="1" dirty="0">
                <a:solidFill>
                  <a:srgbClr val="7030A0"/>
                </a:solidFill>
                <a:latin typeface="Century Schoolbook"/>
              </a:rPr>
              <a:t>c(-3) =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105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srgbClr val="0070C0"/>
                </a:solidFill>
                <a:latin typeface="Century Schoolbook"/>
              </a:rPr>
              <a:t>b(100) = -9 + 100</a:t>
            </a:r>
          </a:p>
          <a:p>
            <a:pPr defTabSz="914400"/>
            <a:r>
              <a:rPr lang="en-US" b="1" dirty="0">
                <a:solidFill>
                  <a:srgbClr val="0070C0"/>
                </a:solidFill>
                <a:latin typeface="Century Schoolbook"/>
              </a:rPr>
              <a:t>b(100) = 91</a:t>
            </a:r>
          </a:p>
        </p:txBody>
      </p:sp>
    </p:spTree>
    <p:extLst>
      <p:ext uri="{BB962C8B-B14F-4D97-AF65-F5344CB8AC3E}">
        <p14:creationId xmlns:p14="http://schemas.microsoft.com/office/powerpoint/2010/main" val="409265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eme 2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0AA272"/>
      </a:lt2>
      <a:accent1>
        <a:srgbClr val="31B6FD"/>
      </a:accent1>
      <a:accent2>
        <a:srgbClr val="4584D3"/>
      </a:accent2>
      <a:accent3>
        <a:srgbClr val="86D7FF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2.thmx</Template>
  <TotalTime>785</TotalTime>
  <Words>740</Words>
  <Application>Microsoft Office PowerPoint</Application>
  <PresentationFormat>On-screen Show (4:3)</PresentationFormat>
  <Paragraphs>140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Century Schoolbook</vt:lpstr>
      <vt:lpstr>Garamond</vt:lpstr>
      <vt:lpstr>Times New Roman</vt:lpstr>
      <vt:lpstr>Verdana</vt:lpstr>
      <vt:lpstr>Wingdings</vt:lpstr>
      <vt:lpstr>Theme 2</vt:lpstr>
      <vt:lpstr>PowerPoint Presentation</vt:lpstr>
      <vt:lpstr>PowerPoint Presentation</vt:lpstr>
      <vt:lpstr>Would this be a function?</vt:lpstr>
      <vt:lpstr>WITH YOUR GROUP:</vt:lpstr>
      <vt:lpstr>Function?</vt:lpstr>
      <vt:lpstr>Function?</vt:lpstr>
      <vt:lpstr>Function?</vt:lpstr>
      <vt:lpstr>Function Notation</vt:lpstr>
      <vt:lpstr>Evaluating Functions</vt:lpstr>
      <vt:lpstr>IMPORTANT</vt:lpstr>
      <vt:lpstr>PowerPoint Presentation</vt:lpstr>
      <vt:lpstr>PowerPoint Presentation</vt:lpstr>
      <vt:lpstr>Evaluate the functions:</vt:lpstr>
      <vt:lpstr>PowerPoint Presentation</vt:lpstr>
      <vt:lpstr>Independent vs Dependent Variables</vt:lpstr>
      <vt:lpstr>PowerPoint Presentation</vt:lpstr>
      <vt:lpstr>PowerPoint Presentation</vt:lpstr>
      <vt:lpstr>PowerPoint Presentation</vt:lpstr>
      <vt:lpstr>Yams and temperature task!</vt:lpstr>
      <vt:lpstr>Homework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Jessica</dc:creator>
  <cp:lastModifiedBy>Niemiec, Alyssa</cp:lastModifiedBy>
  <cp:revision>14</cp:revision>
  <dcterms:created xsi:type="dcterms:W3CDTF">2017-09-06T10:35:34Z</dcterms:created>
  <dcterms:modified xsi:type="dcterms:W3CDTF">2019-09-05T18:49:31Z</dcterms:modified>
</cp:coreProperties>
</file>