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2"/>
  </p:notesMasterIdLst>
  <p:sldIdLst>
    <p:sldId id="257" r:id="rId2"/>
    <p:sldId id="288" r:id="rId3"/>
    <p:sldId id="287" r:id="rId4"/>
    <p:sldId id="289" r:id="rId5"/>
    <p:sldId id="290" r:id="rId6"/>
    <p:sldId id="291" r:id="rId7"/>
    <p:sldId id="292" r:id="rId8"/>
    <p:sldId id="293" r:id="rId9"/>
    <p:sldId id="294" r:id="rId10"/>
    <p:sldId id="295" r:id="rId11"/>
    <p:sldId id="296" r:id="rId12"/>
    <p:sldId id="297" r:id="rId13"/>
    <p:sldId id="298" r:id="rId14"/>
    <p:sldId id="299" r:id="rId15"/>
    <p:sldId id="283" r:id="rId16"/>
    <p:sldId id="258" r:id="rId17"/>
    <p:sldId id="259" r:id="rId18"/>
    <p:sldId id="260" r:id="rId19"/>
    <p:sldId id="261" r:id="rId20"/>
    <p:sldId id="268" r:id="rId21"/>
    <p:sldId id="269" r:id="rId22"/>
    <p:sldId id="271" r:id="rId23"/>
    <p:sldId id="272" r:id="rId24"/>
    <p:sldId id="274" r:id="rId25"/>
    <p:sldId id="275" r:id="rId26"/>
    <p:sldId id="285" r:id="rId27"/>
    <p:sldId id="262" r:id="rId28"/>
    <p:sldId id="263" r:id="rId29"/>
    <p:sldId id="276" r:id="rId30"/>
    <p:sldId id="27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0AE3D9-10BD-FF4D-AF5A-CB0EFE06D8FA}" type="datetimeFigureOut">
              <a:rPr lang="en-US" smtClean="0"/>
              <a:t>2/19/2020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C143EA-9E3F-5846-BF6E-F4181A798F01}" type="slidenum">
              <a:rPr lang="en-US" smtClean="0"/>
              <a:t>‹#›</a:t>
            </a:fld>
            <a:endParaRPr lang="en-US"/>
          </a:p>
        </p:txBody>
      </p:sp>
    </p:spTree>
    <p:extLst>
      <p:ext uri="{BB962C8B-B14F-4D97-AF65-F5344CB8AC3E}">
        <p14:creationId xmlns:p14="http://schemas.microsoft.com/office/powerpoint/2010/main" val="20898432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F5E37-1882-49B8-944D-24F06CBD8CF3}" type="slidenum">
              <a:rPr lang="en-US" smtClean="0"/>
              <a:t>12</a:t>
            </a:fld>
            <a:endParaRPr lang="en-US"/>
          </a:p>
        </p:txBody>
      </p:sp>
    </p:spTree>
    <p:extLst>
      <p:ext uri="{BB962C8B-B14F-4D97-AF65-F5344CB8AC3E}">
        <p14:creationId xmlns:p14="http://schemas.microsoft.com/office/powerpoint/2010/main" val="147448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A546B7-A69D-F94A-852B-5C0F3614C0E5}"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0CC6-3341-274D-B99A-06098CB9F5B8}"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A546B7-A69D-F94A-852B-5C0F3614C0E5}"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50CC6-3341-274D-B99A-06098CB9F5B8}"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A546B7-A69D-F94A-852B-5C0F3614C0E5}"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50CC6-3341-274D-B99A-06098CB9F5B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A546B7-A69D-F94A-852B-5C0F3614C0E5}"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50CC6-3341-274D-B99A-06098CB9F5B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E1A546B7-A69D-F94A-852B-5C0F3614C0E5}"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50CC6-3341-274D-B99A-06098CB9F5B8}"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A546B7-A69D-F94A-852B-5C0F3614C0E5}"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50CC6-3341-274D-B99A-06098CB9F5B8}"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1A546B7-A69D-F94A-852B-5C0F3614C0E5}"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0CC6-3341-274D-B99A-06098CB9F5B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1A546B7-A69D-F94A-852B-5C0F3614C0E5}"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0CC6-3341-274D-B99A-06098CB9F5B8}"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Times New Roman"/>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Times New Roman"/>
            </a:endParaRPr>
          </a:p>
        </p:txBody>
      </p:sp>
      <p:sp>
        <p:nvSpPr>
          <p:cNvPr id="5" name="Rectangle 6"/>
          <p:cNvSpPr>
            <a:spLocks noGrp="1" noChangeArrowheads="1"/>
          </p:cNvSpPr>
          <p:nvPr>
            <p:ph type="sldNum" sz="quarter" idx="12"/>
          </p:nvPr>
        </p:nvSpPr>
        <p:spPr>
          <a:ln/>
        </p:spPr>
        <p:txBody>
          <a:bodyPr/>
          <a:lstStyle>
            <a:lvl1pPr>
              <a:defRPr/>
            </a:lvl1pPr>
          </a:lstStyle>
          <a:p>
            <a:fld id="{73F610E3-44A9-CC4C-B60F-0C41E987BEF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6596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1A546B7-A69D-F94A-852B-5C0F3614C0E5}"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0CC6-3341-274D-B99A-06098CB9F5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E1A546B7-A69D-F94A-852B-5C0F3614C0E5}"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0CC6-3341-274D-B99A-06098CB9F5B8}"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a:t>Click to edit Master text styles</a:t>
            </a:r>
          </a:p>
        </p:txBody>
      </p:sp>
      <p:sp>
        <p:nvSpPr>
          <p:cNvPr id="4" name="Date Placeholder 3"/>
          <p:cNvSpPr>
            <a:spLocks noGrp="1"/>
          </p:cNvSpPr>
          <p:nvPr>
            <p:ph type="dt" sz="half" idx="10"/>
          </p:nvPr>
        </p:nvSpPr>
        <p:spPr/>
        <p:txBody>
          <a:bodyPr/>
          <a:lstStyle/>
          <a:p>
            <a:fld id="{E1A546B7-A69D-F94A-852B-5C0F3614C0E5}"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0CC6-3341-274D-B99A-06098CB9F5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a:t>Drag picture to placeholder or click icon to add</a:t>
            </a:r>
            <a:endParaRPr/>
          </a:p>
        </p:txBody>
      </p:sp>
      <p:sp>
        <p:nvSpPr>
          <p:cNvPr id="4" name="Date Placeholder 3"/>
          <p:cNvSpPr>
            <a:spLocks noGrp="1"/>
          </p:cNvSpPr>
          <p:nvPr>
            <p:ph type="dt" sz="half" idx="10"/>
          </p:nvPr>
        </p:nvSpPr>
        <p:spPr/>
        <p:txBody>
          <a:bodyPr/>
          <a:lstStyle/>
          <a:p>
            <a:fld id="{E1A546B7-A69D-F94A-852B-5C0F3614C0E5}"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0CC6-3341-274D-B99A-06098CB9F5B8}"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E1A546B7-A69D-F94A-852B-5C0F3614C0E5}" type="datetimeFigureOut">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50CC6-3341-274D-B99A-06098CB9F5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E1A546B7-A69D-F94A-852B-5C0F3614C0E5}" type="datetimeFigureOut">
              <a:rPr lang="en-US" smtClean="0"/>
              <a:t>2/19/2020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50CC6-3341-274D-B99A-06098CB9F5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A546B7-A69D-F94A-852B-5C0F3614C0E5}" type="datetimeFigureOut">
              <a:rPr lang="en-US" smtClean="0"/>
              <a:t>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50CC6-3341-274D-B99A-06098CB9F5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546B7-A69D-F94A-852B-5C0F3614C0E5}" type="datetimeFigureOut">
              <a:rPr lang="en-US" smtClean="0"/>
              <a:t>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A50CC6-3341-274D-B99A-06098CB9F5B8}"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E1A546B7-A69D-F94A-852B-5C0F3614C0E5}" type="datetimeFigureOut">
              <a:rPr lang="en-US" smtClean="0"/>
              <a:t>2/19/2020</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ABA50CC6-3341-274D-B99A-06098CB9F5B8}"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a:t>Click to edit Master title style</a:t>
            </a:r>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702" r:id="rId17"/>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0.png"/><Relationship Id="rId7"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0.png"/></Relationships>
</file>

<file path=ppt/slides/_rels/slide13.xml.rels><?xml version="1.0" encoding="UTF-8" standalone="yes"?>
<Relationships xmlns="http://schemas.openxmlformats.org/package/2006/relationships"><Relationship Id="rId2" Type="http://schemas.openxmlformats.org/officeDocument/2006/relationships/image" Target="../media/image88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6.wmf"/><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9.wmf"/><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304800" y="712857"/>
            <a:ext cx="91440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defTabSz="914400" eaLnBrk="0" fontAlgn="base" hangingPunct="0">
              <a:spcBef>
                <a:spcPct val="50000"/>
              </a:spcBef>
              <a:spcAft>
                <a:spcPct val="0"/>
              </a:spcAft>
            </a:pPr>
            <a:r>
              <a:rPr lang="en-US" sz="4000" b="0" dirty="0">
                <a:solidFill>
                  <a:schemeClr val="bg1"/>
                </a:solidFill>
                <a:latin typeface="Arial Black" charset="0"/>
              </a:rPr>
              <a:t>Warm-Up</a:t>
            </a:r>
          </a:p>
        </p:txBody>
      </p:sp>
      <p:sp>
        <p:nvSpPr>
          <p:cNvPr id="2052" name="Line 37"/>
          <p:cNvSpPr>
            <a:spLocks noChangeShapeType="1"/>
          </p:cNvSpPr>
          <p:nvPr/>
        </p:nvSpPr>
        <p:spPr bwMode="auto">
          <a:xfrm>
            <a:off x="304800" y="5791200"/>
            <a:ext cx="49530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nchor="ctr">
            <a:spAutoFit/>
          </a:bodyPr>
          <a:lstStyle/>
          <a:p>
            <a:pPr algn="ctr" defTabSz="914400" eaLnBrk="0" fontAlgn="base" hangingPunct="0">
              <a:spcBef>
                <a:spcPct val="50000"/>
              </a:spcBef>
              <a:spcAft>
                <a:spcPct val="0"/>
              </a:spcAft>
            </a:pPr>
            <a:endParaRPr lang="en-US" sz="3200" b="1">
              <a:solidFill>
                <a:srgbClr val="000000"/>
              </a:solidFill>
              <a:latin typeface="Verdana" charset="0"/>
              <a:ea typeface="ＭＳ Ｐゴシック" charset="0"/>
            </a:endParaRPr>
          </a:p>
        </p:txBody>
      </p:sp>
      <p:sp>
        <p:nvSpPr>
          <p:cNvPr id="2053" name="Line 38"/>
          <p:cNvSpPr>
            <a:spLocks noChangeShapeType="1"/>
          </p:cNvSpPr>
          <p:nvPr/>
        </p:nvSpPr>
        <p:spPr bwMode="auto">
          <a:xfrm>
            <a:off x="304800" y="3581400"/>
            <a:ext cx="0" cy="22098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nchor="ctr">
            <a:spAutoFit/>
          </a:bodyPr>
          <a:lstStyle/>
          <a:p>
            <a:pPr algn="ctr" defTabSz="914400" eaLnBrk="0" fontAlgn="base" hangingPunct="0">
              <a:spcBef>
                <a:spcPct val="50000"/>
              </a:spcBef>
              <a:spcAft>
                <a:spcPct val="0"/>
              </a:spcAft>
            </a:pPr>
            <a:endParaRPr lang="en-US" sz="3200" b="1">
              <a:solidFill>
                <a:srgbClr val="000000"/>
              </a:solidFill>
              <a:latin typeface="Verdana" charset="0"/>
              <a:ea typeface="ＭＳ Ｐゴシック" charset="0"/>
            </a:endParaRPr>
          </a:p>
        </p:txBody>
      </p:sp>
      <p:sp>
        <p:nvSpPr>
          <p:cNvPr id="2054" name="Line 39"/>
          <p:cNvSpPr>
            <a:spLocks noChangeShapeType="1"/>
          </p:cNvSpPr>
          <p:nvPr/>
        </p:nvSpPr>
        <p:spPr bwMode="auto">
          <a:xfrm>
            <a:off x="5257800" y="3581400"/>
            <a:ext cx="0" cy="22098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nchor="ctr">
            <a:spAutoFit/>
          </a:bodyPr>
          <a:lstStyle/>
          <a:p>
            <a:pPr algn="ctr" defTabSz="914400" eaLnBrk="0" fontAlgn="base" hangingPunct="0">
              <a:spcBef>
                <a:spcPct val="50000"/>
              </a:spcBef>
              <a:spcAft>
                <a:spcPct val="0"/>
              </a:spcAft>
            </a:pPr>
            <a:endParaRPr lang="en-US" sz="3200" b="1">
              <a:solidFill>
                <a:srgbClr val="000000"/>
              </a:solidFill>
              <a:latin typeface="Verdana" charset="0"/>
              <a:ea typeface="ＭＳ Ｐゴシック" charset="0"/>
            </a:endParaRPr>
          </a:p>
        </p:txBody>
      </p:sp>
      <p:sp>
        <p:nvSpPr>
          <p:cNvPr id="2055" name="Text Box 59"/>
          <p:cNvSpPr txBox="1">
            <a:spLocks noChangeArrowheads="1"/>
          </p:cNvSpPr>
          <p:nvPr/>
        </p:nvSpPr>
        <p:spPr bwMode="auto">
          <a:xfrm>
            <a:off x="175483" y="1610400"/>
            <a:ext cx="8305800" cy="938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defTabSz="914400" eaLnBrk="0" fontAlgn="base" hangingPunct="0">
              <a:spcBef>
                <a:spcPct val="50000"/>
              </a:spcBef>
              <a:spcAft>
                <a:spcPct val="0"/>
              </a:spcAft>
            </a:pPr>
            <a:r>
              <a:rPr lang="en-US" sz="2200" dirty="0">
                <a:solidFill>
                  <a:srgbClr val="000000"/>
                </a:solidFill>
              </a:rPr>
              <a:t>Which congruence shortcut, if any, </a:t>
            </a:r>
          </a:p>
          <a:p>
            <a:pPr defTabSz="914400" eaLnBrk="0" fontAlgn="base" hangingPunct="0">
              <a:spcBef>
                <a:spcPct val="50000"/>
              </a:spcBef>
              <a:spcAft>
                <a:spcPct val="0"/>
              </a:spcAft>
            </a:pPr>
            <a:r>
              <a:rPr lang="en-US" sz="2200" dirty="0">
                <a:solidFill>
                  <a:srgbClr val="000000"/>
                </a:solidFill>
              </a:rPr>
              <a:t>can be used to prove the triangles congruent?</a:t>
            </a:r>
            <a:endParaRPr lang="en-US" sz="2200" b="0" dirty="0">
              <a:solidFill>
                <a:srgbClr val="000000"/>
              </a:solidFill>
              <a:sym typeface="Symbol" charset="0"/>
            </a:endParaRPr>
          </a:p>
        </p:txBody>
      </p:sp>
      <p:pic>
        <p:nvPicPr>
          <p:cNvPr id="2056" name="Picture 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37" y="2548613"/>
            <a:ext cx="2295525" cy="126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7"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676704"/>
            <a:ext cx="2667000" cy="136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8" name="Text Box 62"/>
          <p:cNvSpPr txBox="1">
            <a:spLocks noChangeArrowheads="1"/>
          </p:cNvSpPr>
          <p:nvPr/>
        </p:nvSpPr>
        <p:spPr bwMode="auto">
          <a:xfrm>
            <a:off x="136820" y="272323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ctr" defTabSz="914400" eaLnBrk="0" fontAlgn="base" hangingPunct="0">
              <a:spcBef>
                <a:spcPct val="50000"/>
              </a:spcBef>
              <a:spcAft>
                <a:spcPct val="0"/>
              </a:spcAft>
            </a:pPr>
            <a:r>
              <a:rPr lang="en-US" sz="2400" dirty="0">
                <a:solidFill>
                  <a:srgbClr val="000000"/>
                </a:solidFill>
              </a:rPr>
              <a:t>1.</a:t>
            </a:r>
          </a:p>
        </p:txBody>
      </p:sp>
      <p:sp>
        <p:nvSpPr>
          <p:cNvPr id="2059" name="Text Box 63"/>
          <p:cNvSpPr txBox="1">
            <a:spLocks noChangeArrowheads="1"/>
          </p:cNvSpPr>
          <p:nvPr/>
        </p:nvSpPr>
        <p:spPr bwMode="auto">
          <a:xfrm>
            <a:off x="3505200" y="2688601"/>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ctr" defTabSz="914400" eaLnBrk="0" fontAlgn="base" hangingPunct="0">
              <a:spcBef>
                <a:spcPct val="50000"/>
              </a:spcBef>
              <a:spcAft>
                <a:spcPct val="0"/>
              </a:spcAft>
            </a:pPr>
            <a:r>
              <a:rPr lang="en-US" sz="2400" dirty="0">
                <a:solidFill>
                  <a:srgbClr val="000000"/>
                </a:solidFill>
              </a:rPr>
              <a:t>2.</a:t>
            </a:r>
          </a:p>
        </p:txBody>
      </p:sp>
      <p:pic>
        <p:nvPicPr>
          <p:cNvPr id="21" name="Picture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542720"/>
            <a:ext cx="3708400" cy="1712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 name="Text Box 62"/>
          <p:cNvSpPr txBox="1">
            <a:spLocks noChangeArrowheads="1"/>
          </p:cNvSpPr>
          <p:nvPr/>
        </p:nvSpPr>
        <p:spPr bwMode="auto">
          <a:xfrm>
            <a:off x="175483" y="4557935"/>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ctr" defTabSz="914400" eaLnBrk="0" fontAlgn="base" hangingPunct="0">
              <a:spcBef>
                <a:spcPct val="50000"/>
              </a:spcBef>
              <a:spcAft>
                <a:spcPct val="0"/>
              </a:spcAft>
            </a:pPr>
            <a:r>
              <a:rPr lang="en-US" sz="2400" dirty="0">
                <a:solidFill>
                  <a:srgbClr val="000000"/>
                </a:solidFill>
              </a:rPr>
              <a:t>3.</a:t>
            </a:r>
          </a:p>
        </p:txBody>
      </p:sp>
      <p:sp>
        <p:nvSpPr>
          <p:cNvPr id="24" name="Text Box 62"/>
          <p:cNvSpPr txBox="1">
            <a:spLocks noChangeArrowheads="1"/>
          </p:cNvSpPr>
          <p:nvPr/>
        </p:nvSpPr>
        <p:spPr bwMode="auto">
          <a:xfrm>
            <a:off x="4251067" y="4786535"/>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ctr" defTabSz="914400" eaLnBrk="0" fontAlgn="base" hangingPunct="0">
              <a:spcBef>
                <a:spcPct val="50000"/>
              </a:spcBef>
              <a:spcAft>
                <a:spcPct val="0"/>
              </a:spcAft>
            </a:pPr>
            <a:r>
              <a:rPr lang="en-US" sz="2400" dirty="0">
                <a:solidFill>
                  <a:srgbClr val="000000"/>
                </a:solidFill>
              </a:rPr>
              <a:t>4.</a:t>
            </a:r>
          </a:p>
        </p:txBody>
      </p:sp>
      <p:sp>
        <p:nvSpPr>
          <p:cNvPr id="2" name="TextBox 1"/>
          <p:cNvSpPr txBox="1"/>
          <p:nvPr/>
        </p:nvSpPr>
        <p:spPr>
          <a:xfrm>
            <a:off x="1077936" y="3812263"/>
            <a:ext cx="2259236" cy="369332"/>
          </a:xfrm>
          <a:prstGeom prst="rect">
            <a:avLst/>
          </a:prstGeom>
          <a:noFill/>
        </p:spPr>
        <p:txBody>
          <a:bodyPr wrap="square" rtlCol="0">
            <a:spAutoFit/>
          </a:bodyPr>
          <a:lstStyle/>
          <a:p>
            <a:r>
              <a:rPr lang="en-US">
                <a:solidFill>
                  <a:srgbClr val="3366FF"/>
                </a:solidFill>
              </a:rPr>
              <a:t>None</a:t>
            </a:r>
            <a:endParaRPr lang="en-US" dirty="0">
              <a:solidFill>
                <a:srgbClr val="3366FF"/>
              </a:solidFill>
            </a:endParaRPr>
          </a:p>
        </p:txBody>
      </p:sp>
      <p:sp>
        <p:nvSpPr>
          <p:cNvPr id="26" name="TextBox 25"/>
          <p:cNvSpPr txBox="1"/>
          <p:nvPr/>
        </p:nvSpPr>
        <p:spPr>
          <a:xfrm>
            <a:off x="6213145" y="3854113"/>
            <a:ext cx="2259236" cy="369332"/>
          </a:xfrm>
          <a:prstGeom prst="rect">
            <a:avLst/>
          </a:prstGeom>
          <a:noFill/>
        </p:spPr>
        <p:txBody>
          <a:bodyPr wrap="square" rtlCol="0">
            <a:spAutoFit/>
          </a:bodyPr>
          <a:lstStyle/>
          <a:p>
            <a:r>
              <a:rPr lang="en-US" dirty="0">
                <a:solidFill>
                  <a:srgbClr val="3366FF"/>
                </a:solidFill>
              </a:rPr>
              <a:t>SSS</a:t>
            </a:r>
          </a:p>
        </p:txBody>
      </p:sp>
      <p:sp>
        <p:nvSpPr>
          <p:cNvPr id="27" name="TextBox 26"/>
          <p:cNvSpPr txBox="1"/>
          <p:nvPr/>
        </p:nvSpPr>
        <p:spPr>
          <a:xfrm>
            <a:off x="1230336" y="6255633"/>
            <a:ext cx="2259236" cy="369332"/>
          </a:xfrm>
          <a:prstGeom prst="rect">
            <a:avLst/>
          </a:prstGeom>
          <a:noFill/>
        </p:spPr>
        <p:txBody>
          <a:bodyPr wrap="square" rtlCol="0">
            <a:spAutoFit/>
          </a:bodyPr>
          <a:lstStyle/>
          <a:p>
            <a:r>
              <a:rPr lang="en-US" dirty="0">
                <a:solidFill>
                  <a:srgbClr val="3366FF"/>
                </a:solidFill>
              </a:rPr>
              <a:t>HL</a:t>
            </a:r>
          </a:p>
        </p:txBody>
      </p:sp>
      <p:sp>
        <p:nvSpPr>
          <p:cNvPr id="28" name="TextBox 27"/>
          <p:cNvSpPr txBox="1"/>
          <p:nvPr/>
        </p:nvSpPr>
        <p:spPr>
          <a:xfrm>
            <a:off x="6706183" y="6408033"/>
            <a:ext cx="2259236" cy="369332"/>
          </a:xfrm>
          <a:prstGeom prst="rect">
            <a:avLst/>
          </a:prstGeom>
          <a:noFill/>
        </p:spPr>
        <p:txBody>
          <a:bodyPr wrap="square" rtlCol="0">
            <a:spAutoFit/>
          </a:bodyPr>
          <a:lstStyle/>
          <a:p>
            <a:r>
              <a:rPr lang="en-US" dirty="0">
                <a:solidFill>
                  <a:srgbClr val="3366FF"/>
                </a:solidFill>
              </a:rPr>
              <a:t>none</a:t>
            </a:r>
          </a:p>
        </p:txBody>
      </p:sp>
      <p:pic>
        <p:nvPicPr>
          <p:cNvPr id="29" name="Picture 28" descr="Go07an_0405praB_04"/>
          <p:cNvPicPr/>
          <p:nvPr/>
        </p:nvPicPr>
        <p:blipFill>
          <a:blip r:embed="rId5">
            <a:extLst>
              <a:ext uri="{28A0092B-C50C-407E-A947-70E740481C1C}">
                <a14:useLocalDpi xmlns:a14="http://schemas.microsoft.com/office/drawing/2010/main" val="0"/>
              </a:ext>
            </a:extLst>
          </a:blip>
          <a:srcRect/>
          <a:stretch>
            <a:fillRect/>
          </a:stretch>
        </p:blipFill>
        <p:spPr bwMode="auto">
          <a:xfrm>
            <a:off x="4860667" y="5015135"/>
            <a:ext cx="2842027" cy="1250183"/>
          </a:xfrm>
          <a:prstGeom prst="rect">
            <a:avLst/>
          </a:prstGeom>
          <a:noFill/>
          <a:ln>
            <a:noFill/>
          </a:ln>
        </p:spPr>
      </p:pic>
      <p:sp>
        <p:nvSpPr>
          <p:cNvPr id="3" name="TextBox 2"/>
          <p:cNvSpPr txBox="1"/>
          <p:nvPr/>
        </p:nvSpPr>
        <p:spPr>
          <a:xfrm>
            <a:off x="4860667" y="428279"/>
            <a:ext cx="3611714" cy="646331"/>
          </a:xfrm>
          <a:prstGeom prst="rect">
            <a:avLst/>
          </a:prstGeom>
          <a:solidFill>
            <a:schemeClr val="bg1"/>
          </a:solidFill>
          <a:ln w="76200" cmpd="sng">
            <a:solidFill>
              <a:srgbClr val="FF0000"/>
            </a:solidFill>
          </a:ln>
        </p:spPr>
        <p:txBody>
          <a:bodyPr wrap="square" rtlCol="0">
            <a:spAutoFit/>
          </a:bodyPr>
          <a:lstStyle/>
          <a:p>
            <a:r>
              <a:rPr lang="en-US" dirty="0">
                <a:solidFill>
                  <a:srgbClr val="FF0000"/>
                </a:solidFill>
              </a:rPr>
              <a:t>Supplies Needed:</a:t>
            </a:r>
          </a:p>
          <a:p>
            <a:r>
              <a:rPr lang="en-US" dirty="0">
                <a:solidFill>
                  <a:srgbClr val="FF0000"/>
                </a:solidFill>
              </a:rPr>
              <a:t>Giant Whiteboard, Marker, Eraser</a:t>
            </a:r>
          </a:p>
        </p:txBody>
      </p:sp>
    </p:spTree>
    <p:extLst>
      <p:ext uri="{BB962C8B-B14F-4D97-AF65-F5344CB8AC3E}">
        <p14:creationId xmlns:p14="http://schemas.microsoft.com/office/powerpoint/2010/main" val="91980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27" grpId="0"/>
      <p:bldP spid="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a:t>Given: K is the midpoint of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𝐽𝐿</m:t>
                        </m:r>
                      </m:e>
                    </m:acc>
                  </m:oMath>
                </a14:m>
                <a:r>
                  <a:rPr lang="en-US" dirty="0"/>
                  <a:t>.</a:t>
                </a:r>
              </a:p>
              <a:p>
                <a:pPr marL="0" indent="0">
                  <a:buNone/>
                </a:pPr>
                <a:r>
                  <a:rPr lang="en-US" dirty="0"/>
                  <a:t>Prove: </a:t>
                </a:r>
                <a14:m>
                  <m:oMath xmlns:m="http://schemas.openxmlformats.org/officeDocument/2006/math">
                    <m:r>
                      <a:rPr lang="en-US" i="1" smtClean="0">
                        <a:latin typeface="Cambria Math"/>
                        <a:ea typeface="Cambria Math"/>
                      </a:rPr>
                      <m:t>∆</m:t>
                    </m:r>
                    <m:r>
                      <a:rPr lang="en-US" b="0" i="1" smtClean="0">
                        <a:latin typeface="Cambria Math"/>
                        <a:ea typeface="Cambria Math"/>
                      </a:rPr>
                      <m:t>𝐽𝐾𝑀</m:t>
                    </m:r>
                    <m:r>
                      <a:rPr lang="en-US" b="0" i="1" smtClean="0">
                        <a:latin typeface="Cambria Math"/>
                        <a:ea typeface="Cambria Math"/>
                      </a:rPr>
                      <m:t>≅∆</m:t>
                    </m:r>
                    <m:r>
                      <a:rPr lang="en-US" b="0" i="1" smtClean="0">
                        <a:latin typeface="Cambria Math"/>
                        <a:ea typeface="Cambria Math"/>
                      </a:rPr>
                      <m:t>𝐿𝐾𝑀</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875"/>
                </a:stretch>
              </a:blipFill>
            </p:spPr>
            <p:txBody>
              <a:bodyPr/>
              <a:lstStyle/>
              <a:p>
                <a:r>
                  <a:rPr lang="en-US">
                    <a:noFill/>
                  </a:rPr>
                  <a:t> </a:t>
                </a:r>
              </a:p>
            </p:txBody>
          </p:sp>
        </mc:Fallback>
      </mc:AlternateContent>
      <p:grpSp>
        <p:nvGrpSpPr>
          <p:cNvPr id="25" name="Group 24"/>
          <p:cNvGrpSpPr/>
          <p:nvPr/>
        </p:nvGrpSpPr>
        <p:grpSpPr>
          <a:xfrm>
            <a:off x="838200" y="2743200"/>
            <a:ext cx="7848600" cy="3509665"/>
            <a:chOff x="838200" y="2743200"/>
            <a:chExt cx="7848600" cy="3509665"/>
          </a:xfrm>
        </p:grpSpPr>
        <p:grpSp>
          <p:nvGrpSpPr>
            <p:cNvPr id="19" name="Group 18"/>
            <p:cNvGrpSpPr/>
            <p:nvPr/>
          </p:nvGrpSpPr>
          <p:grpSpPr>
            <a:xfrm>
              <a:off x="838200" y="5710535"/>
              <a:ext cx="4116324" cy="542330"/>
              <a:chOff x="685800" y="5614803"/>
              <a:chExt cx="4116324" cy="542330"/>
            </a:xfrm>
            <a:noFill/>
          </p:grpSpPr>
          <p:sp>
            <p:nvSpPr>
              <p:cNvPr id="14" name="TextBox 13"/>
              <p:cNvSpPr txBox="1"/>
              <p:nvPr/>
            </p:nvSpPr>
            <p:spPr>
              <a:xfrm>
                <a:off x="685800" y="5614803"/>
                <a:ext cx="381000" cy="461665"/>
              </a:xfrm>
              <a:prstGeom prst="rect">
                <a:avLst/>
              </a:prstGeom>
              <a:grpFill/>
            </p:spPr>
            <p:txBody>
              <a:bodyPr wrap="square" rtlCol="0">
                <a:spAutoFit/>
              </a:bodyPr>
              <a:lstStyle/>
              <a:p>
                <a:r>
                  <a:rPr lang="en-US" sz="2400" b="1" dirty="0">
                    <a:solidFill>
                      <a:srgbClr val="0070C0"/>
                    </a:solidFill>
                  </a:rPr>
                  <a:t>J</a:t>
                </a:r>
              </a:p>
            </p:txBody>
          </p:sp>
          <p:sp>
            <p:nvSpPr>
              <p:cNvPr id="15" name="TextBox 14"/>
              <p:cNvSpPr txBox="1"/>
              <p:nvPr/>
            </p:nvSpPr>
            <p:spPr>
              <a:xfrm>
                <a:off x="4421124" y="5695468"/>
                <a:ext cx="381000" cy="461665"/>
              </a:xfrm>
              <a:prstGeom prst="rect">
                <a:avLst/>
              </a:prstGeom>
              <a:grpFill/>
            </p:spPr>
            <p:txBody>
              <a:bodyPr wrap="square" rtlCol="0">
                <a:spAutoFit/>
              </a:bodyPr>
              <a:lstStyle/>
              <a:p>
                <a:r>
                  <a:rPr lang="en-US" sz="2400" b="1" dirty="0">
                    <a:solidFill>
                      <a:srgbClr val="0070C0"/>
                    </a:solidFill>
                  </a:rPr>
                  <a:t>K</a:t>
                </a:r>
              </a:p>
            </p:txBody>
          </p:sp>
        </p:grpSp>
        <p:sp>
          <p:nvSpPr>
            <p:cNvPr id="5" name="Isosceles Triangle 4"/>
            <p:cNvSpPr/>
            <p:nvPr/>
          </p:nvSpPr>
          <p:spPr>
            <a:xfrm>
              <a:off x="1143000" y="3143731"/>
              <a:ext cx="7200900" cy="268822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5" idx="0"/>
            </p:cNvCxnSpPr>
            <p:nvPr/>
          </p:nvCxnSpPr>
          <p:spPr>
            <a:xfrm>
              <a:off x="4743450" y="3143731"/>
              <a:ext cx="0" cy="27236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4764024"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6200000">
              <a:off x="4397502"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305800" y="5586168"/>
              <a:ext cx="381000" cy="461665"/>
            </a:xfrm>
            <a:prstGeom prst="rect">
              <a:avLst/>
            </a:prstGeom>
            <a:noFill/>
          </p:spPr>
          <p:txBody>
            <a:bodyPr wrap="square" rtlCol="0">
              <a:spAutoFit/>
            </a:bodyPr>
            <a:lstStyle/>
            <a:p>
              <a:r>
                <a:rPr lang="en-US" sz="2400" b="1" dirty="0">
                  <a:solidFill>
                    <a:srgbClr val="0070C0"/>
                  </a:solidFill>
                </a:rPr>
                <a:t>L</a:t>
              </a:r>
            </a:p>
          </p:txBody>
        </p:sp>
        <p:sp>
          <p:nvSpPr>
            <p:cNvPr id="24" name="TextBox 23"/>
            <p:cNvSpPr txBox="1"/>
            <p:nvPr/>
          </p:nvSpPr>
          <p:spPr>
            <a:xfrm>
              <a:off x="4573524" y="2743200"/>
              <a:ext cx="381000" cy="461665"/>
            </a:xfrm>
            <a:prstGeom prst="rect">
              <a:avLst/>
            </a:prstGeom>
            <a:noFill/>
          </p:spPr>
          <p:txBody>
            <a:bodyPr wrap="square" rtlCol="0">
              <a:spAutoFit/>
            </a:bodyPr>
            <a:lstStyle/>
            <a:p>
              <a:r>
                <a:rPr lang="en-US" sz="2400" b="1" dirty="0">
                  <a:solidFill>
                    <a:srgbClr val="0070C0"/>
                  </a:solidFill>
                </a:rPr>
                <a:t>M</a:t>
              </a:r>
            </a:p>
          </p:txBody>
        </p:sp>
      </p:grpSp>
    </p:spTree>
    <p:extLst>
      <p:ext uri="{BB962C8B-B14F-4D97-AF65-F5344CB8AC3E}">
        <p14:creationId xmlns:p14="http://schemas.microsoft.com/office/powerpoint/2010/main" val="1081282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569554" y="2362200"/>
            <a:ext cx="4993046" cy="4231184"/>
            <a:chOff x="453308" y="3021985"/>
            <a:chExt cx="4993046" cy="4231184"/>
          </a:xfrm>
        </p:grpSpPr>
        <p:sp>
          <p:nvSpPr>
            <p:cNvPr id="22" name="TextBox 21"/>
            <p:cNvSpPr txBox="1"/>
            <p:nvPr/>
          </p:nvSpPr>
          <p:spPr>
            <a:xfrm>
              <a:off x="3007954" y="3098185"/>
              <a:ext cx="2438400" cy="4154984"/>
            </a:xfrm>
            <a:prstGeom prst="rect">
              <a:avLst/>
            </a:prstGeom>
            <a:noFill/>
          </p:spPr>
          <p:txBody>
            <a:bodyPr wrap="square" rtlCol="0">
              <a:spAutoFit/>
            </a:bodyPr>
            <a:lstStyle/>
            <a:p>
              <a:r>
                <a:rPr lang="en-US" sz="2400" b="1" dirty="0"/>
                <a:t>Reason</a:t>
              </a:r>
            </a:p>
            <a:p>
              <a:endParaRPr lang="en-US" sz="2400" b="1" dirty="0"/>
            </a:p>
            <a:p>
              <a:r>
                <a:rPr lang="en-US" sz="2400" b="1" dirty="0"/>
                <a:t>1) ___________</a:t>
              </a:r>
            </a:p>
            <a:p>
              <a:endParaRPr lang="en-US" sz="2400" b="1" dirty="0"/>
            </a:p>
            <a:p>
              <a:r>
                <a:rPr lang="en-US" sz="2400" b="1" dirty="0"/>
                <a:t>2) ___________</a:t>
              </a:r>
            </a:p>
            <a:p>
              <a:endParaRPr lang="en-US" sz="2400" b="1" dirty="0"/>
            </a:p>
            <a:p>
              <a:r>
                <a:rPr lang="en-US" sz="2400" b="1" dirty="0"/>
                <a:t>3) ___________</a:t>
              </a:r>
            </a:p>
            <a:p>
              <a:endParaRPr lang="en-US" sz="2400" b="1" dirty="0"/>
            </a:p>
            <a:p>
              <a:r>
                <a:rPr lang="en-US" sz="2400" b="1" dirty="0"/>
                <a:t>4) ___________</a:t>
              </a:r>
            </a:p>
            <a:p>
              <a:endParaRPr lang="en-US" sz="2400" b="1" dirty="0"/>
            </a:p>
            <a:p>
              <a:r>
                <a:rPr lang="en-US" sz="2400" b="1" dirty="0"/>
                <a:t>5) ___________</a:t>
              </a:r>
            </a:p>
          </p:txBody>
        </p:sp>
        <p:cxnSp>
          <p:nvCxnSpPr>
            <p:cNvPr id="17" name="Straight Connector 16"/>
            <p:cNvCxnSpPr/>
            <p:nvPr/>
          </p:nvCxnSpPr>
          <p:spPr>
            <a:xfrm>
              <a:off x="2971800" y="3021985"/>
              <a:ext cx="0" cy="411480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53308" y="3555385"/>
              <a:ext cx="4804492"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33400" y="3081916"/>
              <a:ext cx="2474554" cy="4154984"/>
            </a:xfrm>
            <a:prstGeom prst="rect">
              <a:avLst/>
            </a:prstGeom>
            <a:noFill/>
          </p:spPr>
          <p:txBody>
            <a:bodyPr wrap="square" rtlCol="0">
              <a:spAutoFit/>
            </a:bodyPr>
            <a:lstStyle/>
            <a:p>
              <a:r>
                <a:rPr lang="en-US" sz="2400" b="1" dirty="0"/>
                <a:t>Statement</a:t>
              </a:r>
            </a:p>
            <a:p>
              <a:endParaRPr lang="en-US" sz="2400" b="1" dirty="0"/>
            </a:p>
            <a:p>
              <a:r>
                <a:rPr lang="en-US" sz="2400" b="1" dirty="0"/>
                <a:t>1) ___________</a:t>
              </a:r>
            </a:p>
            <a:p>
              <a:endParaRPr lang="en-US" sz="2400" b="1" dirty="0"/>
            </a:p>
            <a:p>
              <a:r>
                <a:rPr lang="en-US" sz="2400" b="1" dirty="0"/>
                <a:t>2) ___________</a:t>
              </a:r>
            </a:p>
            <a:p>
              <a:endParaRPr lang="en-US" sz="2400" b="1" dirty="0"/>
            </a:p>
            <a:p>
              <a:r>
                <a:rPr lang="en-US" sz="2400" b="1" dirty="0"/>
                <a:t>3) ___________</a:t>
              </a:r>
            </a:p>
            <a:p>
              <a:endParaRPr lang="en-US" sz="2400" b="1" dirty="0"/>
            </a:p>
            <a:p>
              <a:r>
                <a:rPr lang="en-US" sz="2400" b="1" dirty="0"/>
                <a:t>4) ___________</a:t>
              </a:r>
            </a:p>
            <a:p>
              <a:endParaRPr lang="en-US" sz="2400" b="1" dirty="0"/>
            </a:p>
            <a:p>
              <a:r>
                <a:rPr lang="en-US" sz="2400" b="1" dirty="0"/>
                <a:t>5) ___________</a:t>
              </a:r>
            </a:p>
          </p:txBody>
        </p:sp>
      </p:grpSp>
      <p:sp>
        <p:nvSpPr>
          <p:cNvPr id="2" name="Title 1"/>
          <p:cNvSpPr>
            <a:spLocks noGrp="1"/>
          </p:cNvSpPr>
          <p:nvPr>
            <p:ph type="title"/>
          </p:nvPr>
        </p:nvSpPr>
        <p:spPr/>
        <p:txBody>
          <a:bodyPr/>
          <a:lstStyle/>
          <a:p>
            <a:r>
              <a:rPr lang="en-US" dirty="0"/>
              <a:t>Two-Column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17463"/>
                <a:ext cx="8229600" cy="5059537"/>
              </a:xfrm>
            </p:spPr>
            <p:txBody>
              <a:bodyPr/>
              <a:lstStyle/>
              <a:p>
                <a:pPr marL="0" indent="0">
                  <a:buNone/>
                </a:pPr>
                <a:r>
                  <a:rPr lang="en-US" dirty="0"/>
                  <a:t>Given: K is the midpoint of </a:t>
                </a:r>
                <a14:m>
                  <m:oMath xmlns:m="http://schemas.openxmlformats.org/officeDocument/2006/math">
                    <m:acc>
                      <m:accPr>
                        <m:chr m:val="̅"/>
                        <m:ctrlPr>
                          <a:rPr lang="en-US" i="1">
                            <a:latin typeface="Cambria Math" panose="02040503050406030204" pitchFamily="18" charset="0"/>
                          </a:rPr>
                        </m:ctrlPr>
                      </m:accPr>
                      <m:e>
                        <m:r>
                          <a:rPr lang="en-US" i="1">
                            <a:latin typeface="Cambria Math"/>
                          </a:rPr>
                          <m:t>𝐽𝐿</m:t>
                        </m:r>
                      </m:e>
                    </m:acc>
                  </m:oMath>
                </a14:m>
                <a:r>
                  <a:rPr lang="en-US" dirty="0"/>
                  <a:t>.</a:t>
                </a:r>
              </a:p>
              <a:p>
                <a:pPr marL="0" indent="0">
                  <a:buNone/>
                </a:pPr>
                <a:r>
                  <a:rPr lang="en-US" dirty="0"/>
                  <a:t>Prove: </a:t>
                </a:r>
                <a14:m>
                  <m:oMath xmlns:m="http://schemas.openxmlformats.org/officeDocument/2006/math">
                    <m:r>
                      <a:rPr lang="en-US" i="1">
                        <a:latin typeface="Cambria Math"/>
                        <a:ea typeface="Cambria Math"/>
                      </a:rPr>
                      <m:t>∆</m:t>
                    </m:r>
                    <m:r>
                      <a:rPr lang="en-US" i="1">
                        <a:latin typeface="Cambria Math"/>
                        <a:ea typeface="Cambria Math"/>
                      </a:rPr>
                      <m:t>𝐽𝐾𝑀</m:t>
                    </m:r>
                    <m:r>
                      <a:rPr lang="en-US" i="1">
                        <a:latin typeface="Cambria Math"/>
                        <a:ea typeface="Cambria Math"/>
                      </a:rPr>
                      <m:t>≅∆</m:t>
                    </m:r>
                    <m:r>
                      <a:rPr lang="en-US" i="1">
                        <a:latin typeface="Cambria Math"/>
                        <a:ea typeface="Cambria Math"/>
                      </a:rPr>
                      <m:t>𝐿𝐾𝑀</m:t>
                    </m:r>
                  </m:oMath>
                </a14:m>
                <a:endParaRPr lang="en-US" dirty="0"/>
              </a:p>
              <a:p>
                <a:pPr marL="0" indent="0">
                  <a:buNone/>
                </a:pPr>
                <a:endParaRPr lang="en-US" dirty="0"/>
              </a:p>
              <a:p>
                <a:pPr marL="0" indent="0">
                  <a:buNone/>
                </a:pP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17463"/>
                <a:ext cx="8229600" cy="5059537"/>
              </a:xfrm>
              <a:blipFill rotWithShape="1">
                <a:blip r:embed="rId2"/>
                <a:stretch>
                  <a:fillRect l="-1111" t="-843"/>
                </a:stretch>
              </a:blipFill>
            </p:spPr>
            <p:txBody>
              <a:bodyPr/>
              <a:lstStyle/>
              <a:p>
                <a:r>
                  <a:rPr lang="en-US">
                    <a:noFill/>
                  </a:rPr>
                  <a:t> </a:t>
                </a:r>
              </a:p>
            </p:txBody>
          </p:sp>
        </mc:Fallback>
      </mc:AlternateContent>
      <p:sp>
        <p:nvSpPr>
          <p:cNvPr id="15" name="Rectangle 14"/>
          <p:cNvSpPr/>
          <p:nvPr/>
        </p:nvSpPr>
        <p:spPr>
          <a:xfrm>
            <a:off x="5374046" y="6276945"/>
            <a:ext cx="91440" cy="914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8" name="Rectangle 27"/>
              <p:cNvSpPr/>
              <p:nvPr/>
            </p:nvSpPr>
            <p:spPr>
              <a:xfrm>
                <a:off x="1066800" y="4377666"/>
                <a:ext cx="1600200" cy="646331"/>
              </a:xfrm>
              <a:prstGeom prst="rect">
                <a:avLst/>
              </a:prstGeom>
            </p:spPr>
            <p:txBody>
              <a:bodyPr wrap="square">
                <a:spAutoFit/>
              </a:bodyPr>
              <a:lstStyle/>
              <a:p>
                <a:r>
                  <a:rPr lang="en-US" dirty="0">
                    <a:solidFill>
                      <a:srgbClr val="0070C0"/>
                    </a:solidFill>
                  </a:rPr>
                  <a:t>K is the midpoint of </a:t>
                </a:r>
                <a14:m>
                  <m:oMath xmlns:m="http://schemas.openxmlformats.org/officeDocument/2006/math">
                    <m:acc>
                      <m:accPr>
                        <m:chr m:val="̅"/>
                        <m:ctrlPr>
                          <a:rPr lang="en-US" i="1">
                            <a:solidFill>
                              <a:srgbClr val="0070C0"/>
                            </a:solidFill>
                            <a:latin typeface="Cambria Math" panose="02040503050406030204" pitchFamily="18" charset="0"/>
                          </a:rPr>
                        </m:ctrlPr>
                      </m:accPr>
                      <m:e>
                        <m:r>
                          <a:rPr lang="en-US" i="1">
                            <a:solidFill>
                              <a:srgbClr val="0070C0"/>
                            </a:solidFill>
                            <a:latin typeface="Cambria Math"/>
                          </a:rPr>
                          <m:t>𝐽𝐿</m:t>
                        </m:r>
                      </m:e>
                    </m:acc>
                  </m:oMath>
                </a14:m>
                <a:endParaRPr lang="en-US" dirty="0"/>
              </a:p>
            </p:txBody>
          </p:sp>
        </mc:Choice>
        <mc:Fallback xmlns="">
          <p:sp>
            <p:nvSpPr>
              <p:cNvPr id="28" name="Rectangle 27"/>
              <p:cNvSpPr>
                <a:spLocks noRot="1" noChangeAspect="1" noMove="1" noResize="1" noEditPoints="1" noAdjustHandles="1" noChangeArrowheads="1" noChangeShapeType="1" noTextEdit="1"/>
              </p:cNvSpPr>
              <p:nvPr/>
            </p:nvSpPr>
            <p:spPr>
              <a:xfrm>
                <a:off x="1066800" y="4377666"/>
                <a:ext cx="1600200" cy="646331"/>
              </a:xfrm>
              <a:prstGeom prst="rect">
                <a:avLst/>
              </a:prstGeom>
              <a:blipFill rotWithShape="1">
                <a:blip r:embed="rId3"/>
                <a:stretch>
                  <a:fillRect l="-3042" t="-4717" r="-16730" b="-14151"/>
                </a:stretch>
              </a:blipFill>
            </p:spPr>
            <p:txBody>
              <a:bodyPr/>
              <a:lstStyle/>
              <a:p>
                <a:r>
                  <a:rPr lang="en-US">
                    <a:noFill/>
                  </a:rPr>
                  <a:t> </a:t>
                </a:r>
              </a:p>
            </p:txBody>
          </p:sp>
        </mc:Fallback>
      </mc:AlternateContent>
      <p:sp>
        <p:nvSpPr>
          <p:cNvPr id="29" name="TextBox 28"/>
          <p:cNvSpPr txBox="1"/>
          <p:nvPr/>
        </p:nvSpPr>
        <p:spPr>
          <a:xfrm>
            <a:off x="3576084" y="3124200"/>
            <a:ext cx="2519916" cy="400110"/>
          </a:xfrm>
          <a:prstGeom prst="rect">
            <a:avLst/>
          </a:prstGeom>
          <a:noFill/>
        </p:spPr>
        <p:txBody>
          <a:bodyPr wrap="square" rtlCol="0">
            <a:spAutoFit/>
          </a:bodyPr>
          <a:lstStyle/>
          <a:p>
            <a:r>
              <a:rPr lang="en-US" sz="2000" b="1" dirty="0">
                <a:solidFill>
                  <a:srgbClr val="0070C0"/>
                </a:solidFill>
              </a:rPr>
              <a:t>Reflexive Property</a:t>
            </a:r>
          </a:p>
        </p:txBody>
      </p:sp>
      <mc:AlternateContent xmlns:mc="http://schemas.openxmlformats.org/markup-compatibility/2006" xmlns:a14="http://schemas.microsoft.com/office/drawing/2010/main">
        <mc:Choice Requires="a14">
          <p:sp>
            <p:nvSpPr>
              <p:cNvPr id="30" name="Rectangle 29"/>
              <p:cNvSpPr/>
              <p:nvPr/>
            </p:nvSpPr>
            <p:spPr>
              <a:xfrm>
                <a:off x="1023746" y="3158466"/>
                <a:ext cx="164325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𝑴𝑲</m:t>
                          </m:r>
                        </m:e>
                      </m:acc>
                      <m:r>
                        <a:rPr lang="en-US" sz="2400" b="1" i="1" smtClean="0">
                          <a:solidFill>
                            <a:srgbClr val="0070C0"/>
                          </a:solidFill>
                          <a:latin typeface="Cambria Math"/>
                          <a:ea typeface="Cambria Math"/>
                        </a:rPr>
                        <m:t>≅</m:t>
                      </m:r>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𝑴𝑲</m:t>
                          </m:r>
                        </m:e>
                      </m:acc>
                    </m:oMath>
                  </m:oMathPara>
                </a14:m>
                <a:endParaRPr lang="en-US" sz="2400" dirty="0">
                  <a:solidFill>
                    <a:srgbClr val="0070C0"/>
                  </a:solidFill>
                </a:endParaRPr>
              </a:p>
            </p:txBody>
          </p:sp>
        </mc:Choice>
        <mc:Fallback xmlns="">
          <p:sp>
            <p:nvSpPr>
              <p:cNvPr id="30" name="Rectangle 29"/>
              <p:cNvSpPr>
                <a:spLocks noRot="1" noChangeAspect="1" noMove="1" noResize="1" noEditPoints="1" noAdjustHandles="1" noChangeArrowheads="1" noChangeShapeType="1" noTextEdit="1"/>
              </p:cNvSpPr>
              <p:nvPr/>
            </p:nvSpPr>
            <p:spPr>
              <a:xfrm>
                <a:off x="1023746" y="3158466"/>
                <a:ext cx="1643254" cy="461665"/>
              </a:xfrm>
              <a:prstGeom prst="rect">
                <a:avLst/>
              </a:prstGeom>
              <a:blipFill rotWithShape="1">
                <a:blip r:embed="rId4"/>
                <a:stretch>
                  <a:fillRect/>
                </a:stretch>
              </a:blipFill>
            </p:spPr>
            <p:txBody>
              <a:bodyPr/>
              <a:lstStyle/>
              <a:p>
                <a:r>
                  <a:rPr lang="en-US">
                    <a:noFill/>
                  </a:rPr>
                  <a:t> </a:t>
                </a:r>
              </a:p>
            </p:txBody>
          </p:sp>
        </mc:Fallback>
      </mc:AlternateContent>
      <p:sp>
        <p:nvSpPr>
          <p:cNvPr id="31" name="TextBox 30"/>
          <p:cNvSpPr txBox="1"/>
          <p:nvPr/>
        </p:nvSpPr>
        <p:spPr>
          <a:xfrm>
            <a:off x="3657600" y="4552890"/>
            <a:ext cx="1151282" cy="400110"/>
          </a:xfrm>
          <a:prstGeom prst="rect">
            <a:avLst/>
          </a:prstGeom>
          <a:noFill/>
        </p:spPr>
        <p:txBody>
          <a:bodyPr wrap="square" rtlCol="0">
            <a:spAutoFit/>
          </a:bodyPr>
          <a:lstStyle/>
          <a:p>
            <a:r>
              <a:rPr lang="en-US" sz="2000" b="1" dirty="0">
                <a:solidFill>
                  <a:srgbClr val="0070C0"/>
                </a:solidFill>
              </a:rPr>
              <a:t>Given</a:t>
            </a:r>
          </a:p>
        </p:txBody>
      </p:sp>
      <mc:AlternateContent xmlns:mc="http://schemas.openxmlformats.org/markup-compatibility/2006" xmlns:a14="http://schemas.microsoft.com/office/drawing/2010/main">
        <mc:Choice Requires="a14">
          <p:sp>
            <p:nvSpPr>
              <p:cNvPr id="32" name="Rectangle 31"/>
              <p:cNvSpPr/>
              <p:nvPr/>
            </p:nvSpPr>
            <p:spPr>
              <a:xfrm>
                <a:off x="930973" y="3868459"/>
                <a:ext cx="2057400"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a:ea typeface="Cambria Math"/>
                        </a:rPr>
                        <m:t>∠</m:t>
                      </m:r>
                      <m:r>
                        <a:rPr lang="en-US" sz="2000" b="1" i="1" smtClean="0">
                          <a:solidFill>
                            <a:srgbClr val="0070C0"/>
                          </a:solidFill>
                          <a:latin typeface="Cambria Math"/>
                          <a:ea typeface="Cambria Math"/>
                        </a:rPr>
                        <m:t>𝑱𝑲𝑴</m:t>
                      </m:r>
                      <m:r>
                        <a:rPr lang="en-US" sz="2000" b="1" i="1" smtClean="0">
                          <a:solidFill>
                            <a:srgbClr val="0070C0"/>
                          </a:solidFill>
                          <a:latin typeface="Cambria Math"/>
                          <a:ea typeface="Cambria Math"/>
                        </a:rPr>
                        <m:t>≅∠</m:t>
                      </m:r>
                      <m:r>
                        <a:rPr lang="en-US" sz="2000" b="1" i="1" smtClean="0">
                          <a:solidFill>
                            <a:srgbClr val="0070C0"/>
                          </a:solidFill>
                          <a:latin typeface="Cambria Math"/>
                          <a:ea typeface="Cambria Math"/>
                        </a:rPr>
                        <m:t>𝑳𝑲𝑴</m:t>
                      </m:r>
                    </m:oMath>
                  </m:oMathPara>
                </a14:m>
                <a:endParaRPr lang="en-US" sz="2000" dirty="0">
                  <a:solidFill>
                    <a:srgbClr val="0070C0"/>
                  </a:solidFill>
                </a:endParaRPr>
              </a:p>
            </p:txBody>
          </p:sp>
        </mc:Choice>
        <mc:Fallback xmlns="">
          <p:sp>
            <p:nvSpPr>
              <p:cNvPr id="32" name="Rectangle 31"/>
              <p:cNvSpPr>
                <a:spLocks noRot="1" noChangeAspect="1" noMove="1" noResize="1" noEditPoints="1" noAdjustHandles="1" noChangeArrowheads="1" noChangeShapeType="1" noTextEdit="1"/>
              </p:cNvSpPr>
              <p:nvPr/>
            </p:nvSpPr>
            <p:spPr>
              <a:xfrm>
                <a:off x="930973" y="3868459"/>
                <a:ext cx="2057400" cy="400110"/>
              </a:xfrm>
              <a:prstGeom prst="rect">
                <a:avLst/>
              </a:prstGeom>
              <a:blipFill rotWithShape="1">
                <a:blip r:embed="rId5"/>
                <a:stretch>
                  <a:fillRect b="-15385"/>
                </a:stretch>
              </a:blipFill>
            </p:spPr>
            <p:txBody>
              <a:bodyPr/>
              <a:lstStyle/>
              <a:p>
                <a:r>
                  <a:rPr lang="en-US">
                    <a:noFill/>
                  </a:rPr>
                  <a:t> </a:t>
                </a:r>
              </a:p>
            </p:txBody>
          </p:sp>
        </mc:Fallback>
      </mc:AlternateContent>
      <p:sp>
        <p:nvSpPr>
          <p:cNvPr id="33" name="TextBox 32"/>
          <p:cNvSpPr txBox="1"/>
          <p:nvPr/>
        </p:nvSpPr>
        <p:spPr>
          <a:xfrm>
            <a:off x="3629166" y="3813511"/>
            <a:ext cx="2797690" cy="400110"/>
          </a:xfrm>
          <a:prstGeom prst="rect">
            <a:avLst/>
          </a:prstGeom>
          <a:noFill/>
        </p:spPr>
        <p:txBody>
          <a:bodyPr wrap="square" rtlCol="0">
            <a:spAutoFit/>
          </a:bodyPr>
          <a:lstStyle/>
          <a:p>
            <a:r>
              <a:rPr lang="en-US" sz="2000" b="1" dirty="0">
                <a:solidFill>
                  <a:srgbClr val="0070C0"/>
                </a:solidFill>
              </a:rPr>
              <a:t>Given</a:t>
            </a:r>
          </a:p>
        </p:txBody>
      </p:sp>
      <mc:AlternateContent xmlns:mc="http://schemas.openxmlformats.org/markup-compatibility/2006" xmlns:a14="http://schemas.microsoft.com/office/drawing/2010/main">
        <mc:Choice Requires="a14">
          <p:sp>
            <p:nvSpPr>
              <p:cNvPr id="34" name="Rectangle 33"/>
              <p:cNvSpPr/>
              <p:nvPr/>
            </p:nvSpPr>
            <p:spPr>
              <a:xfrm>
                <a:off x="930973" y="6076890"/>
                <a:ext cx="2057400"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i="1" smtClean="0">
                          <a:solidFill>
                            <a:srgbClr val="0070C0"/>
                          </a:solidFill>
                          <a:latin typeface="Cambria Math"/>
                          <a:ea typeface="Cambria Math"/>
                        </a:rPr>
                        <m:t>∆</m:t>
                      </m:r>
                      <m:r>
                        <a:rPr lang="en-US" sz="2000" b="0" i="1" smtClean="0">
                          <a:solidFill>
                            <a:srgbClr val="0070C0"/>
                          </a:solidFill>
                          <a:latin typeface="Cambria Math"/>
                          <a:ea typeface="Cambria Math"/>
                        </a:rPr>
                        <m:t>𝐽𝐾𝑀</m:t>
                      </m:r>
                      <m:r>
                        <a:rPr lang="en-US" sz="2000" i="1" smtClean="0">
                          <a:solidFill>
                            <a:srgbClr val="0070C0"/>
                          </a:solidFill>
                          <a:latin typeface="Cambria Math"/>
                          <a:ea typeface="Cambria Math"/>
                        </a:rPr>
                        <m:t>≅∆</m:t>
                      </m:r>
                      <m:r>
                        <a:rPr lang="en-US" sz="2000" b="0" i="1" smtClean="0">
                          <a:solidFill>
                            <a:srgbClr val="0070C0"/>
                          </a:solidFill>
                          <a:latin typeface="Cambria Math"/>
                          <a:ea typeface="Cambria Math"/>
                        </a:rPr>
                        <m:t>𝐿𝐾𝑀</m:t>
                      </m:r>
                    </m:oMath>
                  </m:oMathPara>
                </a14:m>
                <a:endParaRPr lang="en-US" sz="2000" dirty="0">
                  <a:solidFill>
                    <a:srgbClr val="0070C0"/>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930973" y="6076890"/>
                <a:ext cx="2057400" cy="400110"/>
              </a:xfrm>
              <a:prstGeom prst="rect">
                <a:avLst/>
              </a:prstGeom>
              <a:blipFill rotWithShape="1">
                <a:blip r:embed="rId6"/>
                <a:stretch>
                  <a:fillRect b="-13636"/>
                </a:stretch>
              </a:blipFill>
            </p:spPr>
            <p:txBody>
              <a:bodyPr/>
              <a:lstStyle/>
              <a:p>
                <a:r>
                  <a:rPr lang="en-US">
                    <a:noFill/>
                  </a:rPr>
                  <a:t> </a:t>
                </a:r>
              </a:p>
            </p:txBody>
          </p:sp>
        </mc:Fallback>
      </mc:AlternateContent>
      <p:sp>
        <p:nvSpPr>
          <p:cNvPr id="35" name="TextBox 34"/>
          <p:cNvSpPr txBox="1"/>
          <p:nvPr/>
        </p:nvSpPr>
        <p:spPr>
          <a:xfrm>
            <a:off x="3741170" y="6057405"/>
            <a:ext cx="1151282" cy="400110"/>
          </a:xfrm>
          <a:prstGeom prst="rect">
            <a:avLst/>
          </a:prstGeom>
          <a:noFill/>
        </p:spPr>
        <p:txBody>
          <a:bodyPr wrap="square" rtlCol="0">
            <a:spAutoFit/>
          </a:bodyPr>
          <a:lstStyle/>
          <a:p>
            <a:r>
              <a:rPr lang="en-US" sz="2000" b="1" dirty="0">
                <a:solidFill>
                  <a:srgbClr val="0070C0"/>
                </a:solidFill>
              </a:rPr>
              <a:t>SAS</a:t>
            </a:r>
          </a:p>
        </p:txBody>
      </p:sp>
      <p:grpSp>
        <p:nvGrpSpPr>
          <p:cNvPr id="42" name="Group 41"/>
          <p:cNvGrpSpPr/>
          <p:nvPr/>
        </p:nvGrpSpPr>
        <p:grpSpPr>
          <a:xfrm>
            <a:off x="4151725" y="228600"/>
            <a:ext cx="4916075" cy="2261856"/>
            <a:chOff x="838200" y="2532226"/>
            <a:chExt cx="7848600" cy="3720639"/>
          </a:xfrm>
        </p:grpSpPr>
        <p:grpSp>
          <p:nvGrpSpPr>
            <p:cNvPr id="43" name="Group 42"/>
            <p:cNvGrpSpPr/>
            <p:nvPr/>
          </p:nvGrpSpPr>
          <p:grpSpPr>
            <a:xfrm>
              <a:off x="838200" y="5710535"/>
              <a:ext cx="4116324" cy="542330"/>
              <a:chOff x="685800" y="5614803"/>
              <a:chExt cx="4116324" cy="542330"/>
            </a:xfrm>
            <a:noFill/>
          </p:grpSpPr>
          <p:sp>
            <p:nvSpPr>
              <p:cNvPr id="50" name="TextBox 49"/>
              <p:cNvSpPr txBox="1"/>
              <p:nvPr/>
            </p:nvSpPr>
            <p:spPr>
              <a:xfrm>
                <a:off x="685800" y="5614803"/>
                <a:ext cx="381000" cy="461665"/>
              </a:xfrm>
              <a:prstGeom prst="rect">
                <a:avLst/>
              </a:prstGeom>
              <a:grpFill/>
            </p:spPr>
            <p:txBody>
              <a:bodyPr wrap="square" rtlCol="0">
                <a:spAutoFit/>
              </a:bodyPr>
              <a:lstStyle/>
              <a:p>
                <a:r>
                  <a:rPr lang="en-US" sz="2400" b="1" dirty="0">
                    <a:solidFill>
                      <a:srgbClr val="0070C0"/>
                    </a:solidFill>
                  </a:rPr>
                  <a:t>J</a:t>
                </a:r>
              </a:p>
            </p:txBody>
          </p:sp>
          <p:sp>
            <p:nvSpPr>
              <p:cNvPr id="51" name="TextBox 50"/>
              <p:cNvSpPr txBox="1"/>
              <p:nvPr/>
            </p:nvSpPr>
            <p:spPr>
              <a:xfrm>
                <a:off x="4421124" y="5695468"/>
                <a:ext cx="381000" cy="461665"/>
              </a:xfrm>
              <a:prstGeom prst="rect">
                <a:avLst/>
              </a:prstGeom>
              <a:grpFill/>
            </p:spPr>
            <p:txBody>
              <a:bodyPr wrap="square" rtlCol="0">
                <a:spAutoFit/>
              </a:bodyPr>
              <a:lstStyle/>
              <a:p>
                <a:r>
                  <a:rPr lang="en-US" sz="2400" b="1" dirty="0">
                    <a:solidFill>
                      <a:srgbClr val="0070C0"/>
                    </a:solidFill>
                  </a:rPr>
                  <a:t>K</a:t>
                </a:r>
              </a:p>
            </p:txBody>
          </p:sp>
        </p:grpSp>
        <p:sp>
          <p:nvSpPr>
            <p:cNvPr id="44" name="Isosceles Triangle 43"/>
            <p:cNvSpPr/>
            <p:nvPr/>
          </p:nvSpPr>
          <p:spPr>
            <a:xfrm>
              <a:off x="1143000" y="3143731"/>
              <a:ext cx="7200900" cy="268822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stCxn id="44" idx="0"/>
            </p:cNvCxnSpPr>
            <p:nvPr/>
          </p:nvCxnSpPr>
          <p:spPr>
            <a:xfrm>
              <a:off x="4743450" y="3143731"/>
              <a:ext cx="0" cy="27236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Freeform 45"/>
            <p:cNvSpPr/>
            <p:nvPr/>
          </p:nvSpPr>
          <p:spPr>
            <a:xfrm>
              <a:off x="4764024"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rot="16200000">
              <a:off x="4397502"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8305800" y="5586168"/>
              <a:ext cx="381000" cy="461665"/>
            </a:xfrm>
            <a:prstGeom prst="rect">
              <a:avLst/>
            </a:prstGeom>
            <a:noFill/>
          </p:spPr>
          <p:txBody>
            <a:bodyPr wrap="square" rtlCol="0">
              <a:spAutoFit/>
            </a:bodyPr>
            <a:lstStyle/>
            <a:p>
              <a:r>
                <a:rPr lang="en-US" sz="2400" b="1" dirty="0">
                  <a:solidFill>
                    <a:srgbClr val="0070C0"/>
                  </a:solidFill>
                </a:rPr>
                <a:t>L</a:t>
              </a:r>
            </a:p>
          </p:txBody>
        </p:sp>
        <p:sp>
          <p:nvSpPr>
            <p:cNvPr id="49" name="TextBox 48"/>
            <p:cNvSpPr txBox="1"/>
            <p:nvPr/>
          </p:nvSpPr>
          <p:spPr>
            <a:xfrm>
              <a:off x="4573524" y="2532226"/>
              <a:ext cx="380999" cy="461665"/>
            </a:xfrm>
            <a:prstGeom prst="rect">
              <a:avLst/>
            </a:prstGeom>
            <a:noFill/>
          </p:spPr>
          <p:txBody>
            <a:bodyPr wrap="square" rtlCol="0">
              <a:spAutoFit/>
            </a:bodyPr>
            <a:lstStyle/>
            <a:p>
              <a:r>
                <a:rPr lang="en-US" sz="2400" b="1" dirty="0">
                  <a:solidFill>
                    <a:srgbClr val="0070C0"/>
                  </a:solidFill>
                </a:rPr>
                <a:t>M</a:t>
              </a:r>
            </a:p>
          </p:txBody>
        </p:sp>
      </p:grpSp>
      <p:grpSp>
        <p:nvGrpSpPr>
          <p:cNvPr id="25" name="Group 24"/>
          <p:cNvGrpSpPr/>
          <p:nvPr/>
        </p:nvGrpSpPr>
        <p:grpSpPr>
          <a:xfrm>
            <a:off x="5562600" y="2081304"/>
            <a:ext cx="2133600" cy="296341"/>
            <a:chOff x="5562600" y="2246016"/>
            <a:chExt cx="2133600" cy="296341"/>
          </a:xfrm>
        </p:grpSpPr>
        <p:cxnSp>
          <p:nvCxnSpPr>
            <p:cNvPr id="19" name="Straight Connector 18"/>
            <p:cNvCxnSpPr/>
            <p:nvPr/>
          </p:nvCxnSpPr>
          <p:spPr>
            <a:xfrm>
              <a:off x="5562600" y="2261701"/>
              <a:ext cx="0" cy="28065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696200" y="2246016"/>
              <a:ext cx="0" cy="28065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6472282" y="1352035"/>
            <a:ext cx="304800" cy="80779"/>
            <a:chOff x="6458317" y="1524000"/>
            <a:chExt cx="304800" cy="80779"/>
          </a:xfrm>
        </p:grpSpPr>
        <p:cxnSp>
          <p:nvCxnSpPr>
            <p:cNvPr id="53" name="Straight Connector 52"/>
            <p:cNvCxnSpPr/>
            <p:nvPr/>
          </p:nvCxnSpPr>
          <p:spPr>
            <a:xfrm flipH="1">
              <a:off x="6458317" y="1524000"/>
              <a:ext cx="3048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6458317" y="1604779"/>
              <a:ext cx="3048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55" name="Rectangle 54"/>
              <p:cNvSpPr/>
              <p:nvPr/>
            </p:nvSpPr>
            <p:spPr>
              <a:xfrm>
                <a:off x="1075944" y="5289833"/>
                <a:ext cx="164325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𝑱𝑲</m:t>
                          </m:r>
                        </m:e>
                      </m:acc>
                      <m:r>
                        <a:rPr lang="en-US" sz="2400" b="1" i="1" smtClean="0">
                          <a:solidFill>
                            <a:srgbClr val="0070C0"/>
                          </a:solidFill>
                          <a:latin typeface="Cambria Math"/>
                          <a:ea typeface="Cambria Math"/>
                        </a:rPr>
                        <m:t>≅</m:t>
                      </m:r>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𝑳𝑲</m:t>
                          </m:r>
                        </m:e>
                      </m:acc>
                    </m:oMath>
                  </m:oMathPara>
                </a14:m>
                <a:endParaRPr lang="en-US" sz="2400" dirty="0">
                  <a:solidFill>
                    <a:srgbClr val="0070C0"/>
                  </a:solidFill>
                </a:endParaRPr>
              </a:p>
            </p:txBody>
          </p:sp>
        </mc:Choice>
        <mc:Fallback xmlns="">
          <p:sp>
            <p:nvSpPr>
              <p:cNvPr id="55" name="Rectangle 54"/>
              <p:cNvSpPr>
                <a:spLocks noRot="1" noChangeAspect="1" noMove="1" noResize="1" noEditPoints="1" noAdjustHandles="1" noChangeArrowheads="1" noChangeShapeType="1" noTextEdit="1"/>
              </p:cNvSpPr>
              <p:nvPr/>
            </p:nvSpPr>
            <p:spPr>
              <a:xfrm>
                <a:off x="1075944" y="5289833"/>
                <a:ext cx="1643254" cy="461665"/>
              </a:xfrm>
              <a:prstGeom prst="rect">
                <a:avLst/>
              </a:prstGeom>
              <a:blipFill rotWithShape="1">
                <a:blip r:embed="rId7"/>
                <a:stretch>
                  <a:fillRect b="-16000"/>
                </a:stretch>
              </a:blipFill>
            </p:spPr>
            <p:txBody>
              <a:bodyPr/>
              <a:lstStyle/>
              <a:p>
                <a:r>
                  <a:rPr lang="en-US">
                    <a:noFill/>
                  </a:rPr>
                  <a:t> </a:t>
                </a:r>
              </a:p>
            </p:txBody>
          </p:sp>
        </mc:Fallback>
      </mc:AlternateContent>
      <p:sp>
        <p:nvSpPr>
          <p:cNvPr id="56" name="TextBox 55"/>
          <p:cNvSpPr txBox="1"/>
          <p:nvPr/>
        </p:nvSpPr>
        <p:spPr>
          <a:xfrm>
            <a:off x="3683680" y="5318080"/>
            <a:ext cx="4012520" cy="400110"/>
          </a:xfrm>
          <a:prstGeom prst="rect">
            <a:avLst/>
          </a:prstGeom>
          <a:noFill/>
        </p:spPr>
        <p:txBody>
          <a:bodyPr wrap="square" rtlCol="0">
            <a:spAutoFit/>
          </a:bodyPr>
          <a:lstStyle/>
          <a:p>
            <a:r>
              <a:rPr lang="en-US" sz="2000" b="1" dirty="0">
                <a:solidFill>
                  <a:srgbClr val="0070C0"/>
                </a:solidFill>
              </a:rPr>
              <a:t>Definition of midpoint</a:t>
            </a:r>
          </a:p>
        </p:txBody>
      </p:sp>
    </p:spTree>
    <p:extLst>
      <p:ext uri="{BB962C8B-B14F-4D97-AF65-F5344CB8AC3E}">
        <p14:creationId xmlns:p14="http://schemas.microsoft.com/office/powerpoint/2010/main" val="311914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ppt_x"/>
                                          </p:val>
                                        </p:tav>
                                        <p:tav tm="100000">
                                          <p:val>
                                            <p:strVal val="#ppt_x"/>
                                          </p:val>
                                        </p:tav>
                                      </p:tavLst>
                                    </p:anim>
                                    <p:anim calcmode="lin" valueType="num">
                                      <p:cBhvr additive="base">
                                        <p:cTn id="3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additive="base">
                                        <p:cTn id="55" dur="500" fill="hold"/>
                                        <p:tgtEl>
                                          <p:spTgt spid="55"/>
                                        </p:tgtEl>
                                        <p:attrNameLst>
                                          <p:attrName>ppt_x</p:attrName>
                                        </p:attrNameLst>
                                      </p:cBhvr>
                                      <p:tavLst>
                                        <p:tav tm="0">
                                          <p:val>
                                            <p:strVal val="#ppt_x"/>
                                          </p:val>
                                        </p:tav>
                                        <p:tav tm="100000">
                                          <p:val>
                                            <p:strVal val="#ppt_x"/>
                                          </p:val>
                                        </p:tav>
                                      </p:tavLst>
                                    </p:anim>
                                    <p:anim calcmode="lin" valueType="num">
                                      <p:cBhvr additive="base">
                                        <p:cTn id="5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6"/>
                                        </p:tgtEl>
                                        <p:attrNameLst>
                                          <p:attrName>style.visibility</p:attrName>
                                        </p:attrNameLst>
                                      </p:cBhvr>
                                      <p:to>
                                        <p:strVal val="visible"/>
                                      </p:to>
                                    </p:set>
                                    <p:anim calcmode="lin" valueType="num">
                                      <p:cBhvr additive="base">
                                        <p:cTn id="61" dur="500" fill="hold"/>
                                        <p:tgtEl>
                                          <p:spTgt spid="56"/>
                                        </p:tgtEl>
                                        <p:attrNameLst>
                                          <p:attrName>ppt_x</p:attrName>
                                        </p:attrNameLst>
                                      </p:cBhvr>
                                      <p:tavLst>
                                        <p:tav tm="0">
                                          <p:val>
                                            <p:strVal val="#ppt_x"/>
                                          </p:val>
                                        </p:tav>
                                        <p:tav tm="100000">
                                          <p:val>
                                            <p:strVal val="#ppt_x"/>
                                          </p:val>
                                        </p:tav>
                                      </p:tavLst>
                                    </p:anim>
                                    <p:anim calcmode="lin" valueType="num">
                                      <p:cBhvr additive="base">
                                        <p:cTn id="62"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additive="base">
                                        <p:cTn id="67" dur="500" fill="hold"/>
                                        <p:tgtEl>
                                          <p:spTgt spid="34"/>
                                        </p:tgtEl>
                                        <p:attrNameLst>
                                          <p:attrName>ppt_x</p:attrName>
                                        </p:attrNameLst>
                                      </p:cBhvr>
                                      <p:tavLst>
                                        <p:tav tm="0">
                                          <p:val>
                                            <p:strVal val="#ppt_x"/>
                                          </p:val>
                                        </p:tav>
                                        <p:tav tm="100000">
                                          <p:val>
                                            <p:strVal val="#ppt_x"/>
                                          </p:val>
                                        </p:tav>
                                      </p:tavLst>
                                    </p:anim>
                                    <p:anim calcmode="lin" valueType="num">
                                      <p:cBhvr additive="base">
                                        <p:cTn id="6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additive="base">
                                        <p:cTn id="73" dur="500" fill="hold"/>
                                        <p:tgtEl>
                                          <p:spTgt spid="35"/>
                                        </p:tgtEl>
                                        <p:attrNameLst>
                                          <p:attrName>ppt_x</p:attrName>
                                        </p:attrNameLst>
                                      </p:cBhvr>
                                      <p:tavLst>
                                        <p:tav tm="0">
                                          <p:val>
                                            <p:strVal val="#ppt_x"/>
                                          </p:val>
                                        </p:tav>
                                        <p:tav tm="100000">
                                          <p:val>
                                            <p:strVal val="#ppt_x"/>
                                          </p:val>
                                        </p:tav>
                                      </p:tavLst>
                                    </p:anim>
                                    <p:anim calcmode="lin" valueType="num">
                                      <p:cBhvr additive="base">
                                        <p:cTn id="7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8" grpId="0"/>
      <p:bldP spid="29" grpId="0"/>
      <p:bldP spid="30" grpId="0"/>
      <p:bldP spid="31" grpId="0"/>
      <p:bldP spid="32" grpId="0"/>
      <p:bldP spid="33" grpId="0"/>
      <p:bldP spid="34" grpId="0"/>
      <p:bldP spid="35" grpId="0"/>
      <p:bldP spid="55" grpId="0"/>
      <p:bldP spid="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42" y="76556"/>
            <a:ext cx="8574087" cy="967840"/>
          </a:xfrm>
        </p:spPr>
        <p:txBody>
          <a:bodyPr/>
          <a:lstStyle/>
          <a:p>
            <a:r>
              <a:rPr lang="en-US" dirty="0"/>
              <a:t>Flow-Chart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75569" y="1723236"/>
                <a:ext cx="8229600" cy="5059537"/>
              </a:xfrm>
            </p:spPr>
            <p:txBody>
              <a:bodyPr/>
              <a:lstStyle/>
              <a:p>
                <a:pPr marL="0" indent="0">
                  <a:buNone/>
                </a:pPr>
                <a:r>
                  <a:rPr lang="en-US" dirty="0"/>
                  <a:t>Given: K is the midpoint of </a:t>
                </a:r>
                <a14:m>
                  <m:oMath xmlns:m="http://schemas.openxmlformats.org/officeDocument/2006/math">
                    <m:acc>
                      <m:accPr>
                        <m:chr m:val="̅"/>
                        <m:ctrlPr>
                          <a:rPr lang="en-US" i="1">
                            <a:latin typeface="Cambria Math" panose="02040503050406030204" pitchFamily="18" charset="0"/>
                          </a:rPr>
                        </m:ctrlPr>
                      </m:accPr>
                      <m:e>
                        <m:r>
                          <a:rPr lang="en-US" i="1">
                            <a:latin typeface="Cambria Math"/>
                          </a:rPr>
                          <m:t>𝐽𝐿</m:t>
                        </m:r>
                      </m:e>
                    </m:acc>
                  </m:oMath>
                </a14:m>
                <a:r>
                  <a:rPr lang="en-US" dirty="0"/>
                  <a:t>.</a:t>
                </a:r>
              </a:p>
              <a:p>
                <a:pPr marL="0" indent="0">
                  <a:buNone/>
                </a:pPr>
                <a:r>
                  <a:rPr lang="en-US" dirty="0"/>
                  <a:t>Prove: </a:t>
                </a:r>
                <a14:m>
                  <m:oMath xmlns:m="http://schemas.openxmlformats.org/officeDocument/2006/math">
                    <m:r>
                      <a:rPr lang="en-US" i="1">
                        <a:latin typeface="Cambria Math"/>
                        <a:ea typeface="Cambria Math"/>
                      </a:rPr>
                      <m:t>∆</m:t>
                    </m:r>
                    <m:r>
                      <a:rPr lang="en-US" i="1">
                        <a:latin typeface="Cambria Math"/>
                        <a:ea typeface="Cambria Math"/>
                      </a:rPr>
                      <m:t>𝐽𝐾𝑀</m:t>
                    </m:r>
                    <m:r>
                      <a:rPr lang="en-US" i="1">
                        <a:latin typeface="Cambria Math"/>
                        <a:ea typeface="Cambria Math"/>
                      </a:rPr>
                      <m:t>≅∆</m:t>
                    </m:r>
                    <m:r>
                      <a:rPr lang="en-US" i="1">
                        <a:latin typeface="Cambria Math"/>
                        <a:ea typeface="Cambria Math"/>
                      </a:rPr>
                      <m:t>𝐿𝐾𝑀</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75569" y="1723236"/>
                <a:ext cx="8229600" cy="5059537"/>
              </a:xfrm>
              <a:blipFill>
                <a:blip r:embed="rId3"/>
                <a:stretch>
                  <a:fillRect l="-1111" t="-964"/>
                </a:stretch>
              </a:blipFill>
            </p:spPr>
            <p:txBody>
              <a:bodyPr/>
              <a:lstStyle/>
              <a:p>
                <a:r>
                  <a:rPr lang="en-US">
                    <a:noFill/>
                  </a:rPr>
                  <a:t> </a:t>
                </a:r>
              </a:p>
            </p:txBody>
          </p:sp>
        </mc:Fallback>
      </mc:AlternateContent>
      <p:grpSp>
        <p:nvGrpSpPr>
          <p:cNvPr id="4" name="Group 3"/>
          <p:cNvGrpSpPr/>
          <p:nvPr/>
        </p:nvGrpSpPr>
        <p:grpSpPr>
          <a:xfrm>
            <a:off x="4319044" y="961649"/>
            <a:ext cx="4916075" cy="2261856"/>
            <a:chOff x="838200" y="2532226"/>
            <a:chExt cx="7848600" cy="3720639"/>
          </a:xfrm>
        </p:grpSpPr>
        <p:grpSp>
          <p:nvGrpSpPr>
            <p:cNvPr id="5" name="Group 4"/>
            <p:cNvGrpSpPr/>
            <p:nvPr/>
          </p:nvGrpSpPr>
          <p:grpSpPr>
            <a:xfrm>
              <a:off x="838200" y="5710535"/>
              <a:ext cx="4116324" cy="542330"/>
              <a:chOff x="685800" y="5614803"/>
              <a:chExt cx="4116324" cy="542330"/>
            </a:xfrm>
            <a:noFill/>
          </p:grpSpPr>
          <p:sp>
            <p:nvSpPr>
              <p:cNvPr id="12" name="TextBox 11"/>
              <p:cNvSpPr txBox="1"/>
              <p:nvPr/>
            </p:nvSpPr>
            <p:spPr>
              <a:xfrm>
                <a:off x="685800" y="5614803"/>
                <a:ext cx="381000" cy="461665"/>
              </a:xfrm>
              <a:prstGeom prst="rect">
                <a:avLst/>
              </a:prstGeom>
              <a:grpFill/>
            </p:spPr>
            <p:txBody>
              <a:bodyPr wrap="square" rtlCol="0">
                <a:spAutoFit/>
              </a:bodyPr>
              <a:lstStyle/>
              <a:p>
                <a:r>
                  <a:rPr lang="en-US" sz="2400" b="1" dirty="0">
                    <a:solidFill>
                      <a:srgbClr val="0070C0"/>
                    </a:solidFill>
                  </a:rPr>
                  <a:t>J</a:t>
                </a:r>
              </a:p>
            </p:txBody>
          </p:sp>
          <p:sp>
            <p:nvSpPr>
              <p:cNvPr id="13" name="TextBox 12"/>
              <p:cNvSpPr txBox="1"/>
              <p:nvPr/>
            </p:nvSpPr>
            <p:spPr>
              <a:xfrm>
                <a:off x="4421124" y="5695468"/>
                <a:ext cx="381000" cy="461665"/>
              </a:xfrm>
              <a:prstGeom prst="rect">
                <a:avLst/>
              </a:prstGeom>
              <a:grpFill/>
            </p:spPr>
            <p:txBody>
              <a:bodyPr wrap="square" rtlCol="0">
                <a:spAutoFit/>
              </a:bodyPr>
              <a:lstStyle/>
              <a:p>
                <a:r>
                  <a:rPr lang="en-US" sz="2400" b="1" dirty="0">
                    <a:solidFill>
                      <a:srgbClr val="0070C0"/>
                    </a:solidFill>
                  </a:rPr>
                  <a:t>K</a:t>
                </a:r>
              </a:p>
            </p:txBody>
          </p:sp>
        </p:grpSp>
        <p:sp>
          <p:nvSpPr>
            <p:cNvPr id="6" name="Isosceles Triangle 5"/>
            <p:cNvSpPr/>
            <p:nvPr/>
          </p:nvSpPr>
          <p:spPr>
            <a:xfrm>
              <a:off x="1143000" y="3143731"/>
              <a:ext cx="7200900" cy="2688229"/>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6" idx="0"/>
            </p:cNvCxnSpPr>
            <p:nvPr/>
          </p:nvCxnSpPr>
          <p:spPr>
            <a:xfrm>
              <a:off x="4743450" y="3143731"/>
              <a:ext cx="0" cy="27236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4764024"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rot="16200000">
              <a:off x="4397502" y="5495544"/>
              <a:ext cx="320040" cy="32004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05800" y="5586168"/>
              <a:ext cx="381000" cy="461665"/>
            </a:xfrm>
            <a:prstGeom prst="rect">
              <a:avLst/>
            </a:prstGeom>
            <a:noFill/>
          </p:spPr>
          <p:txBody>
            <a:bodyPr wrap="square" rtlCol="0">
              <a:spAutoFit/>
            </a:bodyPr>
            <a:lstStyle/>
            <a:p>
              <a:r>
                <a:rPr lang="en-US" sz="2400" b="1" dirty="0">
                  <a:solidFill>
                    <a:srgbClr val="0070C0"/>
                  </a:solidFill>
                </a:rPr>
                <a:t>L</a:t>
              </a:r>
            </a:p>
          </p:txBody>
        </p:sp>
        <p:sp>
          <p:nvSpPr>
            <p:cNvPr id="11" name="TextBox 10"/>
            <p:cNvSpPr txBox="1"/>
            <p:nvPr/>
          </p:nvSpPr>
          <p:spPr>
            <a:xfrm>
              <a:off x="4573524" y="2532226"/>
              <a:ext cx="380999" cy="759416"/>
            </a:xfrm>
            <a:prstGeom prst="rect">
              <a:avLst/>
            </a:prstGeom>
            <a:noFill/>
          </p:spPr>
          <p:txBody>
            <a:bodyPr wrap="square" rtlCol="0">
              <a:spAutoFit/>
            </a:bodyPr>
            <a:lstStyle/>
            <a:p>
              <a:r>
                <a:rPr lang="en-US" sz="2400" b="1" dirty="0">
                  <a:solidFill>
                    <a:schemeClr val="bg1"/>
                  </a:solidFill>
                </a:rPr>
                <a:t>M</a:t>
              </a:r>
            </a:p>
          </p:txBody>
        </p:sp>
      </p:grpSp>
      <p:grpSp>
        <p:nvGrpSpPr>
          <p:cNvPr id="14" name="Group 13"/>
          <p:cNvGrpSpPr/>
          <p:nvPr/>
        </p:nvGrpSpPr>
        <p:grpSpPr>
          <a:xfrm>
            <a:off x="5833262" y="2802521"/>
            <a:ext cx="2133600" cy="296341"/>
            <a:chOff x="5562600" y="2246016"/>
            <a:chExt cx="2133600" cy="296341"/>
          </a:xfrm>
        </p:grpSpPr>
        <p:cxnSp>
          <p:nvCxnSpPr>
            <p:cNvPr id="15" name="Straight Connector 14"/>
            <p:cNvCxnSpPr/>
            <p:nvPr/>
          </p:nvCxnSpPr>
          <p:spPr>
            <a:xfrm>
              <a:off x="5562600" y="2261701"/>
              <a:ext cx="0" cy="28065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96200" y="2246016"/>
              <a:ext cx="0" cy="28065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6640119" y="2112916"/>
            <a:ext cx="304800" cy="80779"/>
            <a:chOff x="6458317" y="1524000"/>
            <a:chExt cx="304800" cy="80779"/>
          </a:xfrm>
        </p:grpSpPr>
        <p:cxnSp>
          <p:nvCxnSpPr>
            <p:cNvPr id="18" name="Straight Connector 17"/>
            <p:cNvCxnSpPr/>
            <p:nvPr/>
          </p:nvCxnSpPr>
          <p:spPr>
            <a:xfrm flipH="1">
              <a:off x="6458317" y="1524000"/>
              <a:ext cx="3048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458317" y="1604779"/>
              <a:ext cx="3048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0" name="Rounded Rectangle 19"/>
          <p:cNvSpPr/>
          <p:nvPr/>
        </p:nvSpPr>
        <p:spPr>
          <a:xfrm>
            <a:off x="5562600" y="3422904"/>
            <a:ext cx="3202201" cy="2215897"/>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2665753" y="2804081"/>
            <a:ext cx="1906247"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 name="TextBox 21"/>
              <p:cNvSpPr txBox="1"/>
              <p:nvPr/>
            </p:nvSpPr>
            <p:spPr>
              <a:xfrm>
                <a:off x="2673097" y="2919750"/>
                <a:ext cx="1905000" cy="646331"/>
              </a:xfrm>
              <a:prstGeom prst="rect">
                <a:avLst/>
              </a:prstGeom>
              <a:noFill/>
            </p:spPr>
            <p:txBody>
              <a:bodyPr wrap="square" rtlCol="0">
                <a:spAutoFit/>
              </a:bodyPr>
              <a:lstStyle/>
              <a:p>
                <a:pPr algn="ctr"/>
                <a:r>
                  <a:rPr lang="en-US" b="1" dirty="0">
                    <a:solidFill>
                      <a:srgbClr val="0070C0"/>
                    </a:solidFill>
                    <a:ea typeface="Cambria Math"/>
                  </a:rPr>
                  <a:t>Reflexive Prop.</a:t>
                </a:r>
              </a:p>
              <a:p>
                <a:pPr/>
                <a14:m>
                  <m:oMathPara xmlns:m="http://schemas.openxmlformats.org/officeDocument/2006/math">
                    <m:oMathParaPr>
                      <m:jc m:val="centerGroup"/>
                    </m:oMathParaPr>
                    <m:oMath xmlns:m="http://schemas.openxmlformats.org/officeDocument/2006/math">
                      <m:acc>
                        <m:accPr>
                          <m:chr m:val="̅"/>
                          <m:ctrlPr>
                            <a:rPr lang="en-US" b="1" i="1" smtClean="0">
                              <a:solidFill>
                                <a:srgbClr val="0070C0"/>
                              </a:solidFill>
                              <a:latin typeface="Cambria Math" panose="02040503050406030204" pitchFamily="18" charset="0"/>
                            </a:rPr>
                          </m:ctrlPr>
                        </m:accPr>
                        <m:e>
                          <m:r>
                            <a:rPr lang="en-US" b="1" i="1" smtClean="0">
                              <a:solidFill>
                                <a:srgbClr val="0070C0"/>
                              </a:solidFill>
                              <a:latin typeface="Cambria Math"/>
                            </a:rPr>
                            <m:t>𝑲𝑴</m:t>
                          </m:r>
                        </m:e>
                      </m:acc>
                      <m:r>
                        <a:rPr lang="en-US" b="1" i="1" smtClean="0">
                          <a:solidFill>
                            <a:srgbClr val="0070C0"/>
                          </a:solidFill>
                          <a:latin typeface="Cambria Math"/>
                          <a:ea typeface="Cambria Math"/>
                        </a:rPr>
                        <m:t>≅</m:t>
                      </m:r>
                      <m:acc>
                        <m:accPr>
                          <m:chr m:val="̅"/>
                          <m:ctrlPr>
                            <a:rPr lang="en-US" b="1" i="1" smtClean="0">
                              <a:solidFill>
                                <a:srgbClr val="0070C0"/>
                              </a:solidFill>
                              <a:latin typeface="Cambria Math" panose="02040503050406030204" pitchFamily="18" charset="0"/>
                              <a:ea typeface="Cambria Math"/>
                            </a:rPr>
                          </m:ctrlPr>
                        </m:accPr>
                        <m:e>
                          <m:r>
                            <a:rPr lang="en-US" b="1" i="1" smtClean="0">
                              <a:solidFill>
                                <a:srgbClr val="0070C0"/>
                              </a:solidFill>
                              <a:latin typeface="Cambria Math"/>
                              <a:ea typeface="Cambria Math"/>
                            </a:rPr>
                            <m:t>𝑲𝑴</m:t>
                          </m:r>
                        </m:e>
                      </m:acc>
                    </m:oMath>
                  </m:oMathPara>
                </a14:m>
                <a:endParaRPr lang="en-US" dirty="0">
                  <a:solidFill>
                    <a:srgbClr val="0070C0"/>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2673097" y="2919750"/>
                <a:ext cx="1905000" cy="646331"/>
              </a:xfrm>
              <a:prstGeom prst="rect">
                <a:avLst/>
              </a:prstGeom>
              <a:blipFill rotWithShape="1">
                <a:blip r:embed="rId4"/>
                <a:stretch>
                  <a:fillRect l="-1282" t="-4717" r="-962"/>
                </a:stretch>
              </a:blipFill>
            </p:spPr>
            <p:txBody>
              <a:bodyPr/>
              <a:lstStyle/>
              <a:p>
                <a:r>
                  <a:rPr lang="en-US">
                    <a:noFill/>
                  </a:rPr>
                  <a:t> </a:t>
                </a:r>
              </a:p>
            </p:txBody>
          </p:sp>
        </mc:Fallback>
      </mc:AlternateContent>
      <p:sp>
        <p:nvSpPr>
          <p:cNvPr id="23" name="Rounded Rectangle 22"/>
          <p:cNvSpPr/>
          <p:nvPr/>
        </p:nvSpPr>
        <p:spPr>
          <a:xfrm>
            <a:off x="2673097" y="4023282"/>
            <a:ext cx="1906248"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2676145" y="5166279"/>
            <a:ext cx="1903200"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5" name="TextBox 24"/>
              <p:cNvSpPr txBox="1"/>
              <p:nvPr/>
            </p:nvSpPr>
            <p:spPr>
              <a:xfrm>
                <a:off x="2673097" y="4157316"/>
                <a:ext cx="1906248" cy="615553"/>
              </a:xfrm>
              <a:prstGeom prst="rect">
                <a:avLst/>
              </a:prstGeom>
              <a:noFill/>
            </p:spPr>
            <p:txBody>
              <a:bodyPr wrap="square" rtlCol="0">
                <a:spAutoFit/>
              </a:bodyPr>
              <a:lstStyle/>
              <a:p>
                <a:pPr algn="ctr"/>
                <a:r>
                  <a:rPr lang="en-US" sz="1600" b="1" dirty="0">
                    <a:solidFill>
                      <a:srgbClr val="0070C0"/>
                    </a:solidFill>
                    <a:ea typeface="Cambria Math"/>
                  </a:rPr>
                  <a:t>Given:</a:t>
                </a:r>
              </a:p>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a:ea typeface="Cambria Math"/>
                        </a:rPr>
                        <m:t>∠</m:t>
                      </m:r>
                      <m:r>
                        <a:rPr lang="en-US" b="1" i="1" smtClean="0">
                          <a:solidFill>
                            <a:srgbClr val="0070C0"/>
                          </a:solidFill>
                          <a:latin typeface="Cambria Math"/>
                          <a:ea typeface="Cambria Math"/>
                        </a:rPr>
                        <m:t>𝑱𝑲𝑴</m:t>
                      </m:r>
                      <m:r>
                        <a:rPr lang="en-US" b="1" i="1" smtClean="0">
                          <a:solidFill>
                            <a:srgbClr val="0070C0"/>
                          </a:solidFill>
                          <a:latin typeface="Cambria Math"/>
                          <a:ea typeface="Cambria Math"/>
                        </a:rPr>
                        <m:t>≅∠</m:t>
                      </m:r>
                      <m:r>
                        <a:rPr lang="en-US" b="1" i="1" smtClean="0">
                          <a:solidFill>
                            <a:srgbClr val="0070C0"/>
                          </a:solidFill>
                          <a:latin typeface="Cambria Math"/>
                          <a:ea typeface="Cambria Math"/>
                        </a:rPr>
                        <m:t>𝑳𝑲𝑴</m:t>
                      </m:r>
                    </m:oMath>
                  </m:oMathPara>
                </a14:m>
                <a:endParaRPr lang="en-US" dirty="0">
                  <a:solidFill>
                    <a:srgbClr val="0070C0"/>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2673097" y="4157316"/>
                <a:ext cx="1906248" cy="615553"/>
              </a:xfrm>
              <a:prstGeom prst="rect">
                <a:avLst/>
              </a:prstGeom>
              <a:blipFill rotWithShape="1">
                <a:blip r:embed="rId5"/>
                <a:stretch>
                  <a:fillRect t="-2970" b="-5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85343" y="5130619"/>
                <a:ext cx="2048257" cy="1193981"/>
              </a:xfrm>
              <a:prstGeom prst="rect">
                <a:avLst/>
              </a:prstGeom>
              <a:noFill/>
            </p:spPr>
            <p:txBody>
              <a:bodyPr wrap="square" rtlCol="0">
                <a:spAutoFit/>
              </a:bodyPr>
              <a:lstStyle/>
              <a:p>
                <a:pPr algn="ctr"/>
                <a:r>
                  <a:rPr lang="en-US" b="1" dirty="0">
                    <a:solidFill>
                      <a:srgbClr val="0070C0"/>
                    </a:solidFill>
                    <a:ea typeface="Cambria Math"/>
                  </a:rPr>
                  <a:t>Given:</a:t>
                </a:r>
              </a:p>
              <a:p>
                <a:pPr/>
                <a14:m>
                  <m:oMathPara xmlns:m="http://schemas.openxmlformats.org/officeDocument/2006/math">
                    <m:oMathParaPr>
                      <m:jc m:val="centerGroup"/>
                    </m:oMathParaPr>
                    <m:oMath xmlns:m="http://schemas.openxmlformats.org/officeDocument/2006/math">
                      <m:r>
                        <m:rPr>
                          <m:nor/>
                        </m:rPr>
                        <a:rPr lang="en-US" dirty="0" smtClean="0">
                          <a:solidFill>
                            <a:srgbClr val="0070C0"/>
                          </a:solidFill>
                        </a:rPr>
                        <m:t>K</m:t>
                      </m:r>
                      <m:r>
                        <m:rPr>
                          <m:nor/>
                        </m:rPr>
                        <a:rPr lang="en-US" dirty="0" smtClean="0">
                          <a:solidFill>
                            <a:srgbClr val="0070C0"/>
                          </a:solidFill>
                        </a:rPr>
                        <m:t> </m:t>
                      </m:r>
                      <m:r>
                        <m:rPr>
                          <m:nor/>
                        </m:rPr>
                        <a:rPr lang="en-US" dirty="0" smtClean="0">
                          <a:solidFill>
                            <a:srgbClr val="0070C0"/>
                          </a:solidFill>
                        </a:rPr>
                        <m:t>is</m:t>
                      </m:r>
                      <m:r>
                        <m:rPr>
                          <m:nor/>
                        </m:rPr>
                        <a:rPr lang="en-US" dirty="0" smtClean="0">
                          <a:solidFill>
                            <a:srgbClr val="0070C0"/>
                          </a:solidFill>
                        </a:rPr>
                        <m:t> </m:t>
                      </m:r>
                      <m:r>
                        <m:rPr>
                          <m:nor/>
                        </m:rPr>
                        <a:rPr lang="en-US" dirty="0" smtClean="0">
                          <a:solidFill>
                            <a:srgbClr val="0070C0"/>
                          </a:solidFill>
                        </a:rPr>
                        <m:t>the</m:t>
                      </m:r>
                      <m:r>
                        <m:rPr>
                          <m:nor/>
                        </m:rPr>
                        <a:rPr lang="en-US" dirty="0" smtClean="0">
                          <a:solidFill>
                            <a:srgbClr val="0070C0"/>
                          </a:solidFill>
                        </a:rPr>
                        <m:t> </m:t>
                      </m:r>
                    </m:oMath>
                  </m:oMathPara>
                </a14:m>
                <a:endParaRPr lang="en-US" dirty="0">
                  <a:solidFill>
                    <a:srgbClr val="0070C0"/>
                  </a:solidFill>
                </a:endParaRPr>
              </a:p>
              <a:p>
                <a:pPr/>
                <a14:m>
                  <m:oMathPara xmlns:m="http://schemas.openxmlformats.org/officeDocument/2006/math">
                    <m:oMathParaPr>
                      <m:jc m:val="centerGroup"/>
                    </m:oMathParaPr>
                    <m:oMath xmlns:m="http://schemas.openxmlformats.org/officeDocument/2006/math">
                      <m:r>
                        <m:rPr>
                          <m:nor/>
                        </m:rPr>
                        <a:rPr lang="en-US" dirty="0" smtClean="0">
                          <a:solidFill>
                            <a:srgbClr val="0070C0"/>
                          </a:solidFill>
                        </a:rPr>
                        <m:t>midpoint</m:t>
                      </m:r>
                      <m:r>
                        <m:rPr>
                          <m:nor/>
                        </m:rPr>
                        <a:rPr lang="en-US" dirty="0" smtClean="0">
                          <a:solidFill>
                            <a:srgbClr val="0070C0"/>
                          </a:solidFill>
                        </a:rPr>
                        <m:t> </m:t>
                      </m:r>
                      <m:r>
                        <m:rPr>
                          <m:nor/>
                        </m:rPr>
                        <a:rPr lang="en-US" dirty="0" smtClean="0">
                          <a:solidFill>
                            <a:srgbClr val="0070C0"/>
                          </a:solidFill>
                        </a:rPr>
                        <m:t>of</m:t>
                      </m:r>
                      <m:r>
                        <m:rPr>
                          <m:nor/>
                        </m:rPr>
                        <a:rPr lang="en-US" dirty="0" smtClean="0">
                          <a:solidFill>
                            <a:srgbClr val="0070C0"/>
                          </a:solidFill>
                        </a:rPr>
                        <m:t> </m:t>
                      </m:r>
                      <m:acc>
                        <m:accPr>
                          <m:chr m:val="̅"/>
                          <m:ctrlPr>
                            <a:rPr lang="en-US" i="1">
                              <a:solidFill>
                                <a:srgbClr val="0070C0"/>
                              </a:solidFill>
                              <a:latin typeface="Cambria Math" panose="02040503050406030204" pitchFamily="18" charset="0"/>
                            </a:rPr>
                          </m:ctrlPr>
                        </m:accPr>
                        <m:e>
                          <m:r>
                            <a:rPr lang="en-US" i="1">
                              <a:solidFill>
                                <a:srgbClr val="0070C0"/>
                              </a:solidFill>
                              <a:latin typeface="Cambria Math"/>
                            </a:rPr>
                            <m:t>𝐽𝐿</m:t>
                          </m:r>
                        </m:e>
                      </m:acc>
                    </m:oMath>
                  </m:oMathPara>
                </a14:m>
                <a:endParaRPr lang="en-US" dirty="0"/>
              </a:p>
              <a:p>
                <a:endParaRPr lang="en-US" dirty="0">
                  <a:solidFill>
                    <a:srgbClr val="0070C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85343" y="5130619"/>
                <a:ext cx="2048257" cy="1193981"/>
              </a:xfrm>
              <a:prstGeom prst="rect">
                <a:avLst/>
              </a:prstGeom>
              <a:blipFill rotWithShape="1">
                <a:blip r:embed="rId6"/>
                <a:stretch>
                  <a:fillRect t="-2551" r="-2976"/>
                </a:stretch>
              </a:blipFill>
            </p:spPr>
            <p:txBody>
              <a:bodyPr/>
              <a:lstStyle/>
              <a:p>
                <a:r>
                  <a:rPr lang="en-US">
                    <a:noFill/>
                  </a:rPr>
                  <a:t> </a:t>
                </a:r>
              </a:p>
            </p:txBody>
          </p:sp>
        </mc:Fallback>
      </mc:AlternateContent>
      <p:cxnSp>
        <p:nvCxnSpPr>
          <p:cNvPr id="27" name="Straight Arrow Connector 26"/>
          <p:cNvCxnSpPr/>
          <p:nvPr/>
        </p:nvCxnSpPr>
        <p:spPr>
          <a:xfrm>
            <a:off x="4572000" y="3261282"/>
            <a:ext cx="990600" cy="762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572000" y="4480482"/>
            <a:ext cx="990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4572000" y="4861483"/>
            <a:ext cx="990600" cy="7619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p:cNvSpPr txBox="1"/>
              <p:nvPr/>
            </p:nvSpPr>
            <p:spPr>
              <a:xfrm>
                <a:off x="5470704" y="4031909"/>
                <a:ext cx="3385991" cy="1077218"/>
              </a:xfrm>
              <a:prstGeom prst="rect">
                <a:avLst/>
              </a:prstGeom>
              <a:noFill/>
            </p:spPr>
            <p:txBody>
              <a:bodyPr wrap="square" rtlCol="0">
                <a:spAutoFit/>
              </a:bodyPr>
              <a:lstStyle/>
              <a:p>
                <a:pPr algn="ctr"/>
                <a:r>
                  <a:rPr lang="en-US" sz="4000" b="1" dirty="0">
                    <a:solidFill>
                      <a:srgbClr val="0070C0"/>
                    </a:solidFill>
                    <a:ea typeface="Cambria Math"/>
                  </a:rPr>
                  <a:t>SAS</a:t>
                </a:r>
              </a:p>
              <a:p>
                <a:pPr/>
                <a14:m>
                  <m:oMathPara xmlns:m="http://schemas.openxmlformats.org/officeDocument/2006/math">
                    <m:oMathParaPr>
                      <m:jc m:val="centerGroup"/>
                    </m:oMathParaPr>
                    <m:oMath xmlns:m="http://schemas.openxmlformats.org/officeDocument/2006/math">
                      <m:r>
                        <a:rPr lang="en-US" sz="2400" i="1" smtClean="0">
                          <a:solidFill>
                            <a:srgbClr val="0070C0"/>
                          </a:solidFill>
                          <a:latin typeface="Cambria Math"/>
                          <a:ea typeface="Cambria Math"/>
                        </a:rPr>
                        <m:t>∆</m:t>
                      </m:r>
                      <m:r>
                        <a:rPr lang="en-US" sz="2400" b="0" i="1" smtClean="0">
                          <a:solidFill>
                            <a:srgbClr val="0070C0"/>
                          </a:solidFill>
                          <a:latin typeface="Cambria Math"/>
                          <a:ea typeface="Cambria Math"/>
                        </a:rPr>
                        <m:t>𝐽𝐾𝑀</m:t>
                      </m:r>
                      <m:r>
                        <a:rPr lang="en-US" sz="2400" i="1" smtClean="0">
                          <a:solidFill>
                            <a:srgbClr val="0070C0"/>
                          </a:solidFill>
                          <a:latin typeface="Cambria Math"/>
                          <a:ea typeface="Cambria Math"/>
                        </a:rPr>
                        <m:t>≅∆</m:t>
                      </m:r>
                      <m:r>
                        <a:rPr lang="en-US" sz="2400" b="0" i="1" smtClean="0">
                          <a:solidFill>
                            <a:srgbClr val="0070C0"/>
                          </a:solidFill>
                          <a:latin typeface="Cambria Math"/>
                          <a:ea typeface="Cambria Math"/>
                        </a:rPr>
                        <m:t>𝐿𝐾𝑀</m:t>
                      </m:r>
                    </m:oMath>
                  </m:oMathPara>
                </a14:m>
                <a:endParaRPr lang="en-US" sz="2400" dirty="0">
                  <a:solidFill>
                    <a:srgbClr val="0070C0"/>
                  </a:solidFill>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5470704" y="4031909"/>
                <a:ext cx="3385991" cy="1077218"/>
              </a:xfrm>
              <a:prstGeom prst="rect">
                <a:avLst/>
              </a:prstGeom>
              <a:blipFill rotWithShape="1">
                <a:blip r:embed="rId7"/>
                <a:stretch>
                  <a:fillRect t="-10169" b="-5650"/>
                </a:stretch>
              </a:blipFill>
            </p:spPr>
            <p:txBody>
              <a:bodyPr/>
              <a:lstStyle/>
              <a:p>
                <a:r>
                  <a:rPr lang="en-US">
                    <a:noFill/>
                  </a:rPr>
                  <a:t> </a:t>
                </a:r>
              </a:p>
            </p:txBody>
          </p:sp>
        </mc:Fallback>
      </mc:AlternateContent>
      <p:sp>
        <p:nvSpPr>
          <p:cNvPr id="31" name="Rounded Rectangle 30"/>
          <p:cNvSpPr/>
          <p:nvPr/>
        </p:nvSpPr>
        <p:spPr>
          <a:xfrm>
            <a:off x="161543" y="5166280"/>
            <a:ext cx="1903200"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endCxn id="24" idx="1"/>
          </p:cNvCxnSpPr>
          <p:nvPr/>
        </p:nvCxnSpPr>
        <p:spPr>
          <a:xfrm flipV="1">
            <a:off x="2064743" y="5623480"/>
            <a:ext cx="611402" cy="1532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p:cNvSpPr txBox="1"/>
              <p:nvPr/>
            </p:nvSpPr>
            <p:spPr>
              <a:xfrm>
                <a:off x="2518546" y="5242481"/>
                <a:ext cx="2205854" cy="646331"/>
              </a:xfrm>
              <a:prstGeom prst="rect">
                <a:avLst/>
              </a:prstGeom>
              <a:noFill/>
            </p:spPr>
            <p:txBody>
              <a:bodyPr wrap="square" rtlCol="0">
                <a:spAutoFit/>
              </a:bodyPr>
              <a:lstStyle/>
              <a:p>
                <a:pPr algn="ctr"/>
                <a:r>
                  <a:rPr lang="en-US" b="1" dirty="0">
                    <a:solidFill>
                      <a:srgbClr val="0070C0"/>
                    </a:solidFill>
                    <a:ea typeface="Cambria Math"/>
                  </a:rPr>
                  <a:t>Def. of midpoint:</a:t>
                </a:r>
              </a:p>
              <a:p>
                <a:pPr/>
                <a14:m>
                  <m:oMathPara xmlns:m="http://schemas.openxmlformats.org/officeDocument/2006/math">
                    <m:oMathParaPr>
                      <m:jc m:val="centerGroup"/>
                    </m:oMathParaPr>
                    <m:oMath xmlns:m="http://schemas.openxmlformats.org/officeDocument/2006/math">
                      <m:acc>
                        <m:accPr>
                          <m:chr m:val="̅"/>
                          <m:ctrlPr>
                            <a:rPr lang="en-US" b="1" i="1" smtClean="0">
                              <a:solidFill>
                                <a:srgbClr val="0070C0"/>
                              </a:solidFill>
                              <a:latin typeface="Cambria Math" panose="02040503050406030204" pitchFamily="18" charset="0"/>
                            </a:rPr>
                          </m:ctrlPr>
                        </m:accPr>
                        <m:e>
                          <m:r>
                            <a:rPr lang="en-US" b="1" i="1" smtClean="0">
                              <a:solidFill>
                                <a:srgbClr val="0070C0"/>
                              </a:solidFill>
                              <a:latin typeface="Cambria Math"/>
                            </a:rPr>
                            <m:t>𝑱𝑲</m:t>
                          </m:r>
                        </m:e>
                      </m:acc>
                      <m:r>
                        <a:rPr lang="en-US" b="1" i="1" smtClean="0">
                          <a:solidFill>
                            <a:srgbClr val="0070C0"/>
                          </a:solidFill>
                          <a:latin typeface="Cambria Math"/>
                          <a:ea typeface="Cambria Math"/>
                        </a:rPr>
                        <m:t>≅</m:t>
                      </m:r>
                      <m:acc>
                        <m:accPr>
                          <m:chr m:val="̅"/>
                          <m:ctrlPr>
                            <a:rPr lang="en-US" b="1" i="1" smtClean="0">
                              <a:solidFill>
                                <a:srgbClr val="0070C0"/>
                              </a:solidFill>
                              <a:latin typeface="Cambria Math" panose="02040503050406030204" pitchFamily="18" charset="0"/>
                              <a:ea typeface="Cambria Math"/>
                            </a:rPr>
                          </m:ctrlPr>
                        </m:accPr>
                        <m:e>
                          <m:r>
                            <a:rPr lang="en-US" b="1" i="1" smtClean="0">
                              <a:solidFill>
                                <a:srgbClr val="0070C0"/>
                              </a:solidFill>
                              <a:latin typeface="Cambria Math"/>
                              <a:ea typeface="Cambria Math"/>
                            </a:rPr>
                            <m:t>𝑳𝑲</m:t>
                          </m:r>
                        </m:e>
                      </m:acc>
                    </m:oMath>
                  </m:oMathPara>
                </a14:m>
                <a:endParaRPr lang="en-US" dirty="0">
                  <a:solidFill>
                    <a:srgbClr val="0070C0"/>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2518546" y="5242481"/>
                <a:ext cx="2205854" cy="646331"/>
              </a:xfrm>
              <a:prstGeom prst="rect">
                <a:avLst/>
              </a:prstGeom>
              <a:blipFill rotWithShape="1">
                <a:blip r:embed="rId8"/>
                <a:stretch>
                  <a:fillRect t="-4717" b="-5660"/>
                </a:stretch>
              </a:blipFill>
            </p:spPr>
            <p:txBody>
              <a:bodyPr/>
              <a:lstStyle/>
              <a:p>
                <a:r>
                  <a:rPr lang="en-US">
                    <a:noFill/>
                  </a:rPr>
                  <a:t> </a:t>
                </a:r>
              </a:p>
            </p:txBody>
          </p:sp>
        </mc:Fallback>
      </mc:AlternateContent>
    </p:spTree>
    <p:extLst>
      <p:ext uri="{BB962C8B-B14F-4D97-AF65-F5344CB8AC3E}">
        <p14:creationId xmlns:p14="http://schemas.microsoft.com/office/powerpoint/2010/main" val="249327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down)">
                                      <p:cBhvr>
                                        <p:cTn id="49" dur="500"/>
                                        <p:tgtEl>
                                          <p:spTgt spid="37"/>
                                        </p:tgtEl>
                                      </p:cBhvr>
                                    </p:animEffect>
                                  </p:childTnLst>
                                </p:cTn>
                              </p:par>
                              <p:par>
                                <p:cTn id="50" presetID="22" presetClass="entr" presetSubtype="4" fill="hold"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down)">
                                      <p:cBhvr>
                                        <p:cTn id="52" dur="500"/>
                                        <p:tgtEl>
                                          <p:spTgt spid="35"/>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down)">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barn(inVertical)">
                                      <p:cBhvr>
                                        <p:cTn id="60" dur="500"/>
                                        <p:tgtEl>
                                          <p:spTgt spid="27"/>
                                        </p:tgtEl>
                                      </p:cBhvr>
                                    </p:animEffect>
                                  </p:childTnLst>
                                </p:cTn>
                              </p:par>
                              <p:par>
                                <p:cTn id="61" presetID="16" presetClass="entr" presetSubtype="21" fill="hold"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barn(inVertical)">
                                      <p:cBhvr>
                                        <p:cTn id="63" dur="500"/>
                                        <p:tgtEl>
                                          <p:spTgt spid="28"/>
                                        </p:tgtEl>
                                      </p:cBhvr>
                                    </p:animEffect>
                                  </p:childTnLst>
                                </p:cTn>
                              </p:par>
                              <p:par>
                                <p:cTn id="64" presetID="16" presetClass="entr" presetSubtype="21" fill="hold"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barn(inVertical)">
                                      <p:cBhvr>
                                        <p:cTn id="66" dur="500"/>
                                        <p:tgtEl>
                                          <p:spTgt spid="29"/>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fade">
                                      <p:cBhvr>
                                        <p:cTn id="7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p:bldP spid="23" grpId="0" animBg="1"/>
      <p:bldP spid="24" grpId="0" animBg="1"/>
      <p:bldP spid="25" grpId="0"/>
      <p:bldP spid="26" grpId="0"/>
      <p:bldP spid="30" grpId="0"/>
      <p:bldP spid="31" grpId="0" animBg="1"/>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a:t>Given: </a:t>
                </a:r>
                <a14:m>
                  <m:oMath xmlns:m="http://schemas.openxmlformats.org/officeDocument/2006/math">
                    <m:acc>
                      <m:accPr>
                        <m:chr m:val="̅"/>
                        <m:ctrlPr>
                          <a:rPr lang="en-US" b="1" i="1" smtClean="0">
                            <a:latin typeface="Cambria Math" panose="02040503050406030204" pitchFamily="18" charset="0"/>
                          </a:rPr>
                        </m:ctrlPr>
                      </m:accPr>
                      <m:e>
                        <m:r>
                          <a:rPr lang="en-US" b="1" i="1" smtClean="0">
                            <a:latin typeface="Cambria Math"/>
                          </a:rPr>
                          <m:t>𝑸𝑹</m:t>
                        </m:r>
                      </m:e>
                    </m:acc>
                  </m:oMath>
                </a14:m>
                <a:r>
                  <a:rPr lang="en-US" b="1" dirty="0"/>
                  <a:t> </a:t>
                </a:r>
                <a:r>
                  <a:rPr lang="en-US" dirty="0"/>
                  <a:t>bisects</a:t>
                </a:r>
                <a14:m>
                  <m:oMath xmlns:m="http://schemas.openxmlformats.org/officeDocument/2006/math">
                    <m:r>
                      <a:rPr lang="en-US" b="0" i="0" smtClean="0">
                        <a:latin typeface="Cambria Math"/>
                        <a:ea typeface="Cambria Math"/>
                      </a:rPr>
                      <m:t> </m:t>
                    </m:r>
                    <m:r>
                      <a:rPr lang="en-US" b="1" i="1">
                        <a:latin typeface="Cambria Math"/>
                        <a:ea typeface="Cambria Math"/>
                      </a:rPr>
                      <m:t>∠</m:t>
                    </m:r>
                    <m:r>
                      <a:rPr lang="en-US" b="1" i="1" smtClean="0">
                        <a:latin typeface="Cambria Math"/>
                        <a:ea typeface="Cambria Math"/>
                      </a:rPr>
                      <m:t>𝑷𝑸𝑺</m:t>
                    </m:r>
                  </m:oMath>
                </a14:m>
                <a:r>
                  <a:rPr lang="en-US" dirty="0"/>
                  <a:t>.</a:t>
                </a:r>
              </a:p>
              <a:p>
                <a:pPr marL="0" indent="0">
                  <a:buNone/>
                </a:pPr>
                <a:r>
                  <a:rPr lang="en-US" dirty="0"/>
                  <a:t>Prove: </a:t>
                </a:r>
                <a14:m>
                  <m:oMath xmlns:m="http://schemas.openxmlformats.org/officeDocument/2006/math">
                    <m:r>
                      <a:rPr lang="en-US" b="1" i="1">
                        <a:latin typeface="Cambria Math"/>
                        <a:ea typeface="Cambria Math"/>
                      </a:rPr>
                      <m:t>∆</m:t>
                    </m:r>
                    <m:r>
                      <a:rPr lang="en-US" b="1" i="1" smtClean="0">
                        <a:latin typeface="Cambria Math" panose="02040503050406030204" pitchFamily="18" charset="0"/>
                        <a:ea typeface="Cambria Math"/>
                      </a:rPr>
                      <m:t>𝑷𝑸𝑹</m:t>
                    </m:r>
                    <m:r>
                      <a:rPr lang="en-US" b="1" i="1">
                        <a:latin typeface="Cambria Math"/>
                        <a:ea typeface="Cambria Math"/>
                      </a:rPr>
                      <m:t>≅∆</m:t>
                    </m:r>
                    <m:r>
                      <a:rPr lang="en-US" b="1" i="1" smtClean="0">
                        <a:latin typeface="Cambria Math" panose="02040503050406030204" pitchFamily="18" charset="0"/>
                        <a:ea typeface="Cambria Math"/>
                      </a:rPr>
                      <m:t>𝑺𝑸𝑹</m:t>
                    </m:r>
                  </m:oMath>
                </a14:m>
                <a:r>
                  <a:rPr lang="en-US" b="1" dirty="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11" t="-875"/>
                </a:stretch>
              </a:blipFill>
            </p:spPr>
            <p:txBody>
              <a:bodyPr/>
              <a:lstStyle/>
              <a:p>
                <a:r>
                  <a:rPr lang="en-US">
                    <a:noFill/>
                  </a:rPr>
                  <a:t> </a:t>
                </a:r>
              </a:p>
            </p:txBody>
          </p:sp>
        </mc:Fallback>
      </mc:AlternateContent>
      <p:sp>
        <p:nvSpPr>
          <p:cNvPr id="7" name="Isosceles Triangle 6"/>
          <p:cNvSpPr/>
          <p:nvPr/>
        </p:nvSpPr>
        <p:spPr>
          <a:xfrm rot="2191333">
            <a:off x="4350688" y="3844166"/>
            <a:ext cx="4724400" cy="17526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8620455">
            <a:off x="4350689" y="2448211"/>
            <a:ext cx="4724400" cy="17526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077200" y="1166568"/>
            <a:ext cx="381000" cy="461665"/>
          </a:xfrm>
          <a:prstGeom prst="rect">
            <a:avLst/>
          </a:prstGeom>
          <a:noFill/>
        </p:spPr>
        <p:txBody>
          <a:bodyPr wrap="square" rtlCol="0">
            <a:spAutoFit/>
          </a:bodyPr>
          <a:lstStyle/>
          <a:p>
            <a:r>
              <a:rPr lang="en-US" sz="2400" b="1" dirty="0">
                <a:solidFill>
                  <a:srgbClr val="0070C0"/>
                </a:solidFill>
              </a:rPr>
              <a:t>P</a:t>
            </a:r>
          </a:p>
        </p:txBody>
      </p:sp>
      <p:sp>
        <p:nvSpPr>
          <p:cNvPr id="10" name="TextBox 9"/>
          <p:cNvSpPr txBox="1"/>
          <p:nvPr/>
        </p:nvSpPr>
        <p:spPr>
          <a:xfrm>
            <a:off x="7239000" y="3805535"/>
            <a:ext cx="381000" cy="461665"/>
          </a:xfrm>
          <a:prstGeom prst="rect">
            <a:avLst/>
          </a:prstGeom>
          <a:noFill/>
        </p:spPr>
        <p:txBody>
          <a:bodyPr wrap="square" rtlCol="0">
            <a:spAutoFit/>
          </a:bodyPr>
          <a:lstStyle/>
          <a:p>
            <a:r>
              <a:rPr lang="en-US" sz="2400" b="1" dirty="0">
                <a:solidFill>
                  <a:srgbClr val="0070C0"/>
                </a:solidFill>
              </a:rPr>
              <a:t>R</a:t>
            </a:r>
          </a:p>
        </p:txBody>
      </p:sp>
      <p:sp>
        <p:nvSpPr>
          <p:cNvPr id="11" name="TextBox 10"/>
          <p:cNvSpPr txBox="1"/>
          <p:nvPr/>
        </p:nvSpPr>
        <p:spPr>
          <a:xfrm>
            <a:off x="8051292" y="6396335"/>
            <a:ext cx="381000" cy="461665"/>
          </a:xfrm>
          <a:prstGeom prst="rect">
            <a:avLst/>
          </a:prstGeom>
          <a:noFill/>
        </p:spPr>
        <p:txBody>
          <a:bodyPr wrap="square" rtlCol="0">
            <a:spAutoFit/>
          </a:bodyPr>
          <a:lstStyle/>
          <a:p>
            <a:r>
              <a:rPr lang="en-US" sz="2400" b="1" dirty="0">
                <a:solidFill>
                  <a:srgbClr val="0070C0"/>
                </a:solidFill>
              </a:rPr>
              <a:t>S</a:t>
            </a:r>
          </a:p>
        </p:txBody>
      </p:sp>
      <p:sp>
        <p:nvSpPr>
          <p:cNvPr id="12" name="TextBox 11"/>
          <p:cNvSpPr txBox="1"/>
          <p:nvPr/>
        </p:nvSpPr>
        <p:spPr>
          <a:xfrm>
            <a:off x="3962400" y="3805535"/>
            <a:ext cx="381000" cy="461665"/>
          </a:xfrm>
          <a:prstGeom prst="rect">
            <a:avLst/>
          </a:prstGeom>
          <a:noFill/>
        </p:spPr>
        <p:txBody>
          <a:bodyPr wrap="square" rtlCol="0">
            <a:spAutoFit/>
          </a:bodyPr>
          <a:lstStyle/>
          <a:p>
            <a:r>
              <a:rPr lang="en-US" sz="2400" b="1" dirty="0">
                <a:solidFill>
                  <a:srgbClr val="0070C0"/>
                </a:solidFill>
              </a:rPr>
              <a:t>Q</a:t>
            </a:r>
          </a:p>
        </p:txBody>
      </p:sp>
      <p:sp>
        <p:nvSpPr>
          <p:cNvPr id="14" name="Arc 13"/>
          <p:cNvSpPr/>
          <p:nvPr/>
        </p:nvSpPr>
        <p:spPr>
          <a:xfrm rot="16356102">
            <a:off x="6957049" y="3731567"/>
            <a:ext cx="685800" cy="609600"/>
          </a:xfrm>
          <a:prstGeom prst="arc">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rot="11172073">
            <a:off x="6957049" y="3769812"/>
            <a:ext cx="685800" cy="609600"/>
          </a:xfrm>
          <a:prstGeom prst="arc">
            <a:avLst>
              <a:gd name="adj1" fmla="val 15579455"/>
              <a:gd name="adj2" fmla="val 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942725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a:t>Prove: </a:t>
                </a:r>
                <a14:m>
                  <m:oMath xmlns:m="http://schemas.openxmlformats.org/officeDocument/2006/math">
                    <m:r>
                      <a:rPr lang="en-US" b="1" i="1">
                        <a:latin typeface="Cambria Math"/>
                        <a:ea typeface="Cambria Math"/>
                      </a:rPr>
                      <m:t>∆</m:t>
                    </m:r>
                    <m:r>
                      <a:rPr lang="en-US" b="1" i="1" smtClean="0">
                        <a:latin typeface="Cambria Math"/>
                        <a:ea typeface="Cambria Math"/>
                      </a:rPr>
                      <m:t>𝑾𝑿𝒀</m:t>
                    </m:r>
                    <m:r>
                      <a:rPr lang="en-US" b="1" i="1">
                        <a:latin typeface="Cambria Math"/>
                        <a:ea typeface="Cambria Math"/>
                      </a:rPr>
                      <m:t>≅∆</m:t>
                    </m:r>
                    <m:r>
                      <a:rPr lang="en-US" b="1" i="1" smtClean="0">
                        <a:latin typeface="Cambria Math"/>
                        <a:ea typeface="Cambria Math"/>
                      </a:rPr>
                      <m:t>𝒀𝒁𝑾</m:t>
                    </m:r>
                  </m:oMath>
                </a14:m>
                <a:r>
                  <a:rPr lang="en-US" b="1" dirty="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875"/>
                </a:stretch>
              </a:blipFill>
            </p:spPr>
            <p:txBody>
              <a:bodyPr/>
              <a:lstStyle/>
              <a:p>
                <a:r>
                  <a:rPr lang="en-US">
                    <a:noFill/>
                  </a:rPr>
                  <a:t> </a:t>
                </a:r>
              </a:p>
            </p:txBody>
          </p:sp>
        </mc:Fallback>
      </mc:AlternateContent>
      <p:sp>
        <p:nvSpPr>
          <p:cNvPr id="12" name="TextBox 11"/>
          <p:cNvSpPr txBox="1"/>
          <p:nvPr/>
        </p:nvSpPr>
        <p:spPr>
          <a:xfrm>
            <a:off x="9866" y="2484686"/>
            <a:ext cx="381000" cy="461665"/>
          </a:xfrm>
          <a:prstGeom prst="rect">
            <a:avLst/>
          </a:prstGeom>
          <a:noFill/>
        </p:spPr>
        <p:txBody>
          <a:bodyPr wrap="square" rtlCol="0">
            <a:spAutoFit/>
          </a:bodyPr>
          <a:lstStyle/>
          <a:p>
            <a:r>
              <a:rPr lang="en-US" sz="2400" b="1" dirty="0">
                <a:solidFill>
                  <a:srgbClr val="0070C0"/>
                </a:solidFill>
              </a:rPr>
              <a:t>W</a:t>
            </a:r>
          </a:p>
        </p:txBody>
      </p:sp>
      <p:sp>
        <p:nvSpPr>
          <p:cNvPr id="4" name="Rectangle 3"/>
          <p:cNvSpPr/>
          <p:nvPr/>
        </p:nvSpPr>
        <p:spPr>
          <a:xfrm>
            <a:off x="306789" y="2866252"/>
            <a:ext cx="4724400" cy="202138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07033" y="2873129"/>
            <a:ext cx="4724400" cy="20213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306789" y="4677841"/>
            <a:ext cx="200461" cy="194559"/>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10800000">
            <a:off x="4848309" y="2861463"/>
            <a:ext cx="182880" cy="182880"/>
          </a:xfrm>
          <a:custGeom>
            <a:avLst/>
            <a:gdLst>
              <a:gd name="connsiteX0" fmla="*/ 0 w 320040"/>
              <a:gd name="connsiteY0" fmla="*/ 0 h 320040"/>
              <a:gd name="connsiteX1" fmla="*/ 320040 w 320040"/>
              <a:gd name="connsiteY1" fmla="*/ 0 h 320040"/>
              <a:gd name="connsiteX2" fmla="*/ 320040 w 320040"/>
              <a:gd name="connsiteY2" fmla="*/ 320040 h 320040"/>
            </a:gdLst>
            <a:ahLst/>
            <a:cxnLst>
              <a:cxn ang="0">
                <a:pos x="connsiteX0" y="connsiteY0"/>
              </a:cxn>
              <a:cxn ang="0">
                <a:pos x="connsiteX1" y="connsiteY1"/>
              </a:cxn>
              <a:cxn ang="0">
                <a:pos x="connsiteX2" y="connsiteY2"/>
              </a:cxn>
            </a:cxnLst>
            <a:rect l="l" t="t" r="r" b="b"/>
            <a:pathLst>
              <a:path w="320040" h="320040">
                <a:moveTo>
                  <a:pt x="0" y="0"/>
                </a:moveTo>
                <a:lnTo>
                  <a:pt x="320040" y="0"/>
                </a:lnTo>
                <a:lnTo>
                  <a:pt x="320040" y="3200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2668989" y="2737939"/>
            <a:ext cx="0" cy="247048"/>
          </a:xfrm>
          <a:prstGeom prst="lin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32413" y="4748876"/>
            <a:ext cx="0" cy="247048"/>
          </a:xfrm>
          <a:prstGeom prst="lin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031433" y="2575084"/>
            <a:ext cx="381000" cy="461665"/>
          </a:xfrm>
          <a:prstGeom prst="rect">
            <a:avLst/>
          </a:prstGeom>
          <a:noFill/>
        </p:spPr>
        <p:txBody>
          <a:bodyPr wrap="square" rtlCol="0">
            <a:spAutoFit/>
          </a:bodyPr>
          <a:lstStyle/>
          <a:p>
            <a:r>
              <a:rPr lang="en-US" sz="2400" b="1" dirty="0">
                <a:solidFill>
                  <a:srgbClr val="0070C0"/>
                </a:solidFill>
              </a:rPr>
              <a:t>X</a:t>
            </a:r>
          </a:p>
        </p:txBody>
      </p:sp>
      <p:sp>
        <p:nvSpPr>
          <p:cNvPr id="22" name="TextBox 21"/>
          <p:cNvSpPr txBox="1"/>
          <p:nvPr/>
        </p:nvSpPr>
        <p:spPr>
          <a:xfrm>
            <a:off x="1989" y="4710681"/>
            <a:ext cx="381000" cy="461665"/>
          </a:xfrm>
          <a:prstGeom prst="rect">
            <a:avLst/>
          </a:prstGeom>
          <a:noFill/>
        </p:spPr>
        <p:txBody>
          <a:bodyPr wrap="square" rtlCol="0">
            <a:spAutoFit/>
          </a:bodyPr>
          <a:lstStyle/>
          <a:p>
            <a:r>
              <a:rPr lang="en-US" sz="2400" b="1" dirty="0">
                <a:solidFill>
                  <a:srgbClr val="0070C0"/>
                </a:solidFill>
              </a:rPr>
              <a:t>Z</a:t>
            </a:r>
          </a:p>
        </p:txBody>
      </p:sp>
      <p:sp>
        <p:nvSpPr>
          <p:cNvPr id="23" name="TextBox 22"/>
          <p:cNvSpPr txBox="1"/>
          <p:nvPr/>
        </p:nvSpPr>
        <p:spPr>
          <a:xfrm>
            <a:off x="5031189" y="4641567"/>
            <a:ext cx="381000" cy="461665"/>
          </a:xfrm>
          <a:prstGeom prst="rect">
            <a:avLst/>
          </a:prstGeom>
          <a:noFill/>
        </p:spPr>
        <p:txBody>
          <a:bodyPr wrap="square" rtlCol="0">
            <a:spAutoFit/>
          </a:bodyPr>
          <a:lstStyle/>
          <a:p>
            <a:r>
              <a:rPr lang="en-US" sz="2400" b="1" dirty="0">
                <a:solidFill>
                  <a:srgbClr val="0070C0"/>
                </a:solidFill>
              </a:rPr>
              <a:t>Y</a:t>
            </a: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368334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84163" y="1803723"/>
                <a:ext cx="8229600" cy="4876800"/>
              </a:xfrm>
            </p:spPr>
            <p:txBody>
              <a:bodyPr/>
              <a:lstStyle/>
              <a:p>
                <a:pPr marL="0" indent="0">
                  <a:buNone/>
                </a:pPr>
                <a:r>
                  <a:rPr lang="en-US" dirty="0"/>
                  <a:t>Given: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𝐴𝐵</m:t>
                        </m:r>
                      </m:e>
                    </m:acc>
                    <m:r>
                      <a:rPr lang="en-US" i="1" smtClean="0">
                        <a:latin typeface="Cambria Math"/>
                        <a:ea typeface="Cambria Math"/>
                      </a:rPr>
                      <m:t>∥</m:t>
                    </m:r>
                  </m:oMath>
                </a14:m>
                <a:r>
                  <a:rPr lang="en-US" dirty="0"/>
                  <a:t> </a:t>
                </a:r>
                <a14:m>
                  <m:oMath xmlns:m="http://schemas.openxmlformats.org/officeDocument/2006/math">
                    <m:acc>
                      <m:accPr>
                        <m:chr m:val="̅"/>
                        <m:ctrlPr>
                          <a:rPr lang="en-US" i="1">
                            <a:latin typeface="Cambria Math" panose="02040503050406030204" pitchFamily="18" charset="0"/>
                          </a:rPr>
                        </m:ctrlPr>
                      </m:accPr>
                      <m:e>
                        <m:r>
                          <a:rPr lang="en-US" b="0" i="1" smtClean="0">
                            <a:latin typeface="Cambria Math"/>
                          </a:rPr>
                          <m:t>𝐷𝐸</m:t>
                        </m:r>
                      </m:e>
                    </m:acc>
                  </m:oMath>
                </a14:m>
                <a:endParaRPr lang="en-US" dirty="0"/>
              </a:p>
              <a:p>
                <a:pPr marL="0" indent="0">
                  <a:buNone/>
                </a:pPr>
                <a:r>
                  <a:rPr lang="en-US" dirty="0"/>
                  <a:t>Prove: </a:t>
                </a:r>
                <a14:m>
                  <m:oMath xmlns:m="http://schemas.openxmlformats.org/officeDocument/2006/math">
                    <m:r>
                      <a:rPr lang="en-US" b="1" i="1">
                        <a:latin typeface="Cambria Math"/>
                        <a:ea typeface="Cambria Math"/>
                      </a:rPr>
                      <m:t>∆</m:t>
                    </m:r>
                    <m:r>
                      <a:rPr lang="en-US" b="1" i="1" smtClean="0">
                        <a:latin typeface="Cambria Math"/>
                        <a:ea typeface="Cambria Math"/>
                      </a:rPr>
                      <m:t>𝑨𝑩𝑪</m:t>
                    </m:r>
                    <m:r>
                      <a:rPr lang="en-US" b="1" i="1">
                        <a:latin typeface="Cambria Math"/>
                        <a:ea typeface="Cambria Math"/>
                      </a:rPr>
                      <m:t>≅∆</m:t>
                    </m:r>
                    <m:r>
                      <a:rPr lang="en-US" b="1" i="1" smtClean="0">
                        <a:latin typeface="Cambria Math"/>
                        <a:ea typeface="Cambria Math"/>
                      </a:rPr>
                      <m:t>𝑬𝑫𝑪</m:t>
                    </m:r>
                  </m:oMath>
                </a14:m>
                <a:r>
                  <a:rPr lang="en-US" b="1" dirty="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84163" y="1803723"/>
                <a:ext cx="8229600" cy="4876800"/>
              </a:xfrm>
              <a:blipFill>
                <a:blip r:embed="rId2"/>
                <a:stretch>
                  <a:fillRect l="-1185" t="-1000"/>
                </a:stretch>
              </a:blipFill>
            </p:spPr>
            <p:txBody>
              <a:bodyPr/>
              <a:lstStyle/>
              <a:p>
                <a:r>
                  <a:rPr lang="en-US">
                    <a:noFill/>
                  </a:rPr>
                  <a:t> </a:t>
                </a:r>
              </a:p>
            </p:txBody>
          </p:sp>
        </mc:Fallback>
      </mc:AlternateContent>
      <p:sp>
        <p:nvSpPr>
          <p:cNvPr id="12" name="TextBox 11"/>
          <p:cNvSpPr txBox="1"/>
          <p:nvPr/>
        </p:nvSpPr>
        <p:spPr>
          <a:xfrm>
            <a:off x="3391744" y="6019800"/>
            <a:ext cx="381000" cy="461665"/>
          </a:xfrm>
          <a:prstGeom prst="rect">
            <a:avLst/>
          </a:prstGeom>
          <a:noFill/>
        </p:spPr>
        <p:txBody>
          <a:bodyPr wrap="square" rtlCol="0">
            <a:spAutoFit/>
          </a:bodyPr>
          <a:lstStyle/>
          <a:p>
            <a:r>
              <a:rPr lang="en-US" sz="2400" b="1" dirty="0">
                <a:solidFill>
                  <a:srgbClr val="0070C0"/>
                </a:solidFill>
              </a:rPr>
              <a:t>A</a:t>
            </a:r>
          </a:p>
        </p:txBody>
      </p:sp>
      <p:sp>
        <p:nvSpPr>
          <p:cNvPr id="21" name="TextBox 20"/>
          <p:cNvSpPr txBox="1"/>
          <p:nvPr/>
        </p:nvSpPr>
        <p:spPr>
          <a:xfrm>
            <a:off x="5449144" y="1524000"/>
            <a:ext cx="381000" cy="461665"/>
          </a:xfrm>
          <a:prstGeom prst="rect">
            <a:avLst/>
          </a:prstGeom>
          <a:noFill/>
        </p:spPr>
        <p:txBody>
          <a:bodyPr wrap="square" rtlCol="0">
            <a:spAutoFit/>
          </a:bodyPr>
          <a:lstStyle/>
          <a:p>
            <a:r>
              <a:rPr lang="en-US" sz="2400" b="1" dirty="0">
                <a:solidFill>
                  <a:srgbClr val="0070C0"/>
                </a:solidFill>
              </a:rPr>
              <a:t>B</a:t>
            </a:r>
          </a:p>
        </p:txBody>
      </p:sp>
      <p:sp>
        <p:nvSpPr>
          <p:cNvPr id="22" name="TextBox 21"/>
          <p:cNvSpPr txBox="1"/>
          <p:nvPr/>
        </p:nvSpPr>
        <p:spPr>
          <a:xfrm>
            <a:off x="6363544" y="6172200"/>
            <a:ext cx="381000" cy="461665"/>
          </a:xfrm>
          <a:prstGeom prst="rect">
            <a:avLst/>
          </a:prstGeom>
          <a:noFill/>
        </p:spPr>
        <p:txBody>
          <a:bodyPr wrap="square" rtlCol="0">
            <a:spAutoFit/>
          </a:bodyPr>
          <a:lstStyle/>
          <a:p>
            <a:r>
              <a:rPr lang="en-US" sz="2400" b="1" dirty="0">
                <a:solidFill>
                  <a:srgbClr val="0070C0"/>
                </a:solidFill>
              </a:rPr>
              <a:t>D</a:t>
            </a:r>
          </a:p>
        </p:txBody>
      </p:sp>
      <p:sp>
        <p:nvSpPr>
          <p:cNvPr id="23" name="TextBox 22"/>
          <p:cNvSpPr txBox="1"/>
          <p:nvPr/>
        </p:nvSpPr>
        <p:spPr>
          <a:xfrm>
            <a:off x="5830144" y="4186535"/>
            <a:ext cx="381000" cy="461665"/>
          </a:xfrm>
          <a:prstGeom prst="rect">
            <a:avLst/>
          </a:prstGeom>
          <a:noFill/>
        </p:spPr>
        <p:txBody>
          <a:bodyPr wrap="square" rtlCol="0">
            <a:spAutoFit/>
          </a:bodyPr>
          <a:lstStyle/>
          <a:p>
            <a:r>
              <a:rPr lang="en-US" sz="2400" b="1" dirty="0">
                <a:solidFill>
                  <a:srgbClr val="0070C0"/>
                </a:solidFill>
              </a:rPr>
              <a:t>C</a:t>
            </a:r>
          </a:p>
        </p:txBody>
      </p:sp>
      <p:sp>
        <p:nvSpPr>
          <p:cNvPr id="5" name="Isosceles Triangle 4"/>
          <p:cNvSpPr/>
          <p:nvPr/>
        </p:nvSpPr>
        <p:spPr>
          <a:xfrm rot="6878703">
            <a:off x="2922183" y="3684193"/>
            <a:ext cx="4648200" cy="1371600"/>
          </a:xfrm>
          <a:prstGeom prst="triangle">
            <a:avLst>
              <a:gd name="adj" fmla="val 3749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7742319">
            <a:off x="4685303" y="3229761"/>
            <a:ext cx="4648200" cy="1371600"/>
          </a:xfrm>
          <a:prstGeom prst="triangle">
            <a:avLst>
              <a:gd name="adj" fmla="val 3749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11012" y="1754832"/>
            <a:ext cx="381000" cy="461665"/>
          </a:xfrm>
          <a:prstGeom prst="rect">
            <a:avLst/>
          </a:prstGeom>
          <a:noFill/>
        </p:spPr>
        <p:txBody>
          <a:bodyPr wrap="square" rtlCol="0">
            <a:spAutoFit/>
          </a:bodyPr>
          <a:lstStyle/>
          <a:p>
            <a:r>
              <a:rPr lang="en-US" sz="2400" b="1" dirty="0">
                <a:solidFill>
                  <a:srgbClr val="0070C0"/>
                </a:solidFill>
              </a:rPr>
              <a:t>E</a:t>
            </a:r>
          </a:p>
        </p:txBody>
      </p:sp>
      <p:cxnSp>
        <p:nvCxnSpPr>
          <p:cNvPr id="25" name="Straight Connector 24"/>
          <p:cNvCxnSpPr/>
          <p:nvPr/>
        </p:nvCxnSpPr>
        <p:spPr>
          <a:xfrm flipH="1">
            <a:off x="5760792" y="3033562"/>
            <a:ext cx="265176" cy="61762"/>
          </a:xfrm>
          <a:prstGeom prst="lin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230956" y="5181600"/>
            <a:ext cx="265176" cy="61762"/>
          </a:xfrm>
          <a:prstGeom prst="lin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465322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46"/>
          <p:cNvSpPr txBox="1">
            <a:spLocks noChangeArrowheads="1"/>
          </p:cNvSpPr>
          <p:nvPr/>
        </p:nvSpPr>
        <p:spPr bwMode="auto">
          <a:xfrm>
            <a:off x="304800" y="1907053"/>
            <a:ext cx="8458200"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dirty="0"/>
              <a:t>Given:</a:t>
            </a:r>
            <a:r>
              <a:rPr lang="en-US" b="0" dirty="0"/>
              <a:t> </a:t>
            </a:r>
            <a:r>
              <a:rPr lang="en-US" b="0" i="1" dirty="0"/>
              <a:t>JL</a:t>
            </a:r>
            <a:r>
              <a:rPr lang="en-US" b="0" dirty="0"/>
              <a:t> bisects </a:t>
            </a:r>
            <a:r>
              <a:rPr lang="en-US" b="0" dirty="0">
                <a:sym typeface="Symbol" charset="0"/>
              </a:rPr>
              <a:t></a:t>
            </a:r>
            <a:r>
              <a:rPr lang="en-US" b="0" i="1" dirty="0">
                <a:sym typeface="Symbol" charset="0"/>
              </a:rPr>
              <a:t>KLM</a:t>
            </a:r>
          </a:p>
        </p:txBody>
      </p:sp>
      <p:sp>
        <p:nvSpPr>
          <p:cNvPr id="13316" name="Text Box 47"/>
          <p:cNvSpPr txBox="1">
            <a:spLocks noChangeArrowheads="1"/>
          </p:cNvSpPr>
          <p:nvPr/>
        </p:nvSpPr>
        <p:spPr bwMode="auto">
          <a:xfrm>
            <a:off x="304800" y="2491829"/>
            <a:ext cx="8458200"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dirty="0"/>
              <a:t>Prove:</a:t>
            </a:r>
            <a:r>
              <a:rPr lang="en-US" b="0" dirty="0"/>
              <a:t> </a:t>
            </a:r>
            <a:r>
              <a:rPr lang="en-US" b="0" dirty="0">
                <a:sym typeface="Symbol" charset="0"/>
              </a:rPr>
              <a:t></a:t>
            </a:r>
            <a:r>
              <a:rPr lang="en-US" b="0" i="1" dirty="0">
                <a:sym typeface="Symbol" charset="0"/>
              </a:rPr>
              <a:t>JKL</a:t>
            </a:r>
            <a:r>
              <a:rPr lang="en-US" b="0" dirty="0">
                <a:sym typeface="Symbol" charset="0"/>
              </a:rPr>
              <a:t>  </a:t>
            </a:r>
            <a:r>
              <a:rPr lang="en-US" b="0" i="1" dirty="0">
                <a:sym typeface="Symbol" charset="0"/>
              </a:rPr>
              <a:t>JML</a:t>
            </a:r>
          </a:p>
        </p:txBody>
      </p:sp>
      <p:sp>
        <p:nvSpPr>
          <p:cNvPr id="13317" name="Line 48"/>
          <p:cNvSpPr>
            <a:spLocks noChangeShapeType="1"/>
          </p:cNvSpPr>
          <p:nvPr/>
        </p:nvSpPr>
        <p:spPr bwMode="auto">
          <a:xfrm>
            <a:off x="1990953" y="1994563"/>
            <a:ext cx="3048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pic>
        <p:nvPicPr>
          <p:cNvPr id="13318" name="Picture 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3636" y="2946559"/>
            <a:ext cx="5930364" cy="3552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itle 2"/>
          <p:cNvSpPr>
            <a:spLocks noGrp="1"/>
          </p:cNvSpPr>
          <p:nvPr>
            <p:ph type="title"/>
          </p:nvPr>
        </p:nvSpPr>
        <p:spPr>
          <a:xfrm>
            <a:off x="304800" y="484483"/>
            <a:ext cx="8574087" cy="967840"/>
          </a:xfrm>
        </p:spPr>
        <p:txBody>
          <a:bodyPr/>
          <a:lstStyle/>
          <a:p>
            <a:pPr algn="l"/>
            <a:r>
              <a:rPr lang="en-US" dirty="0"/>
              <a:t>Write a flowchart proof!</a:t>
            </a:r>
          </a:p>
        </p:txBody>
      </p:sp>
    </p:spTree>
    <p:extLst>
      <p:ext uri="{BB962C8B-B14F-4D97-AF65-F5344CB8AC3E}">
        <p14:creationId xmlns:p14="http://schemas.microsoft.com/office/powerpoint/2010/main" val="3522992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64" y="737182"/>
            <a:ext cx="5603875" cy="551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4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2109" y="4630041"/>
            <a:ext cx="3719462" cy="22279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528020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74084"/>
                                        </p:tgtEl>
                                        <p:attrNameLst>
                                          <p:attrName>style.visibility</p:attrName>
                                        </p:attrNameLst>
                                      </p:cBhvr>
                                      <p:to>
                                        <p:strVal val="visible"/>
                                      </p:to>
                                    </p:set>
                                    <p:animEffect transition="in" filter="wipe(up)">
                                      <p:cBhvr>
                                        <p:cTn id="7" dur="5000"/>
                                        <p:tgtEl>
                                          <p:spTgt spid="174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330885" y="774412"/>
            <a:ext cx="9144000"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r>
              <a:rPr lang="en-US" dirty="0">
                <a:solidFill>
                  <a:srgbClr val="FFFFFF"/>
                </a:solidFill>
                <a:latin typeface="Arial Black" charset="0"/>
              </a:rPr>
              <a:t>Write a Two-Column Proof</a:t>
            </a:r>
          </a:p>
        </p:txBody>
      </p:sp>
      <p:sp>
        <p:nvSpPr>
          <p:cNvPr id="134149" name="Text Box 5"/>
          <p:cNvSpPr txBox="1">
            <a:spLocks noChangeArrowheads="1"/>
          </p:cNvSpPr>
          <p:nvPr/>
        </p:nvSpPr>
        <p:spPr bwMode="auto">
          <a:xfrm>
            <a:off x="304800" y="2105025"/>
            <a:ext cx="8534400" cy="1569660"/>
          </a:xfrm>
          <a:prstGeom prst="rect">
            <a:avLst/>
          </a:prstGeom>
          <a:noFill/>
          <a:ln w="9525">
            <a:noFill/>
            <a:miter lim="800000"/>
            <a:headEnd/>
            <a:tailEnd/>
          </a:ln>
          <a:effectLst/>
        </p:spPr>
        <p:txBody>
          <a:bodyPr>
            <a:spAutoFit/>
          </a:bodyPr>
          <a:lstStyle>
            <a:lvl1pPr marL="457200" indent="-457200">
              <a:tabLst>
                <a:tab pos="457200" algn="l"/>
              </a:tabLst>
              <a:defRPr sz="3200" b="1">
                <a:solidFill>
                  <a:schemeClr val="tx1"/>
                </a:solidFill>
                <a:latin typeface="Verdana" charset="0"/>
                <a:ea typeface="ＭＳ Ｐゴシック" charset="0"/>
              </a:defRPr>
            </a:lvl1pPr>
            <a:lvl2pPr marL="742950" indent="-285750">
              <a:tabLst>
                <a:tab pos="457200" algn="l"/>
              </a:tabLst>
              <a:defRPr sz="3200" b="1">
                <a:solidFill>
                  <a:schemeClr val="tx1"/>
                </a:solidFill>
                <a:latin typeface="Verdana" charset="0"/>
                <a:ea typeface="ＭＳ Ｐゴシック" charset="0"/>
              </a:defRPr>
            </a:lvl2pPr>
            <a:lvl3pPr marL="1143000" indent="-228600">
              <a:tabLst>
                <a:tab pos="457200" algn="l"/>
              </a:tabLst>
              <a:defRPr sz="3200" b="1">
                <a:solidFill>
                  <a:schemeClr val="tx1"/>
                </a:solidFill>
                <a:latin typeface="Verdana" charset="0"/>
                <a:ea typeface="ＭＳ Ｐゴシック" charset="0"/>
              </a:defRPr>
            </a:lvl3pPr>
            <a:lvl4pPr marL="1600200" indent="-228600">
              <a:tabLst>
                <a:tab pos="457200" algn="l"/>
              </a:tabLst>
              <a:defRPr sz="3200" b="1">
                <a:solidFill>
                  <a:schemeClr val="tx1"/>
                </a:solidFill>
                <a:latin typeface="Verdana" charset="0"/>
                <a:ea typeface="ＭＳ Ｐゴシック" charset="0"/>
              </a:defRPr>
            </a:lvl4pPr>
            <a:lvl5pPr marL="2057400" indent="-228600">
              <a:tabLst>
                <a:tab pos="457200" algn="l"/>
              </a:tabLst>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tabLst>
                <a:tab pos="457200" algn="l"/>
              </a:tabLs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tabLst>
                <a:tab pos="457200" algn="l"/>
              </a:tabLs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tabLst>
                <a:tab pos="457200" algn="l"/>
              </a:tabLs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tabLst>
                <a:tab pos="457200" algn="l"/>
              </a:tabLst>
              <a:defRPr sz="3200" b="1">
                <a:solidFill>
                  <a:schemeClr val="tx1"/>
                </a:solidFill>
                <a:latin typeface="Verdana" charset="0"/>
                <a:ea typeface="ＭＳ Ｐゴシック" charset="0"/>
              </a:defRPr>
            </a:lvl9pPr>
          </a:lstStyle>
          <a:p>
            <a:pPr algn="l"/>
            <a:r>
              <a:rPr lang="en-US" sz="2400" dirty="0"/>
              <a:t>Given: </a:t>
            </a:r>
            <a:r>
              <a:rPr lang="en-US" sz="2400" i="1" dirty="0"/>
              <a:t>C</a:t>
            </a:r>
            <a:r>
              <a:rPr lang="en-US" sz="2400" dirty="0"/>
              <a:t> is the midpoint of </a:t>
            </a:r>
            <a:r>
              <a:rPr lang="en-US" sz="2400" i="1" dirty="0"/>
              <a:t>BD</a:t>
            </a:r>
            <a:r>
              <a:rPr lang="en-US" sz="2400" dirty="0"/>
              <a:t> and </a:t>
            </a:r>
            <a:r>
              <a:rPr lang="en-US" sz="2400" i="1" dirty="0"/>
              <a:t>AE</a:t>
            </a:r>
            <a:r>
              <a:rPr lang="en-US" sz="2400" dirty="0"/>
              <a:t>.          </a:t>
            </a:r>
          </a:p>
          <a:p>
            <a:pPr algn="l"/>
            <a:endParaRPr lang="en-US" sz="2400" dirty="0"/>
          </a:p>
          <a:p>
            <a:pPr algn="l"/>
            <a:r>
              <a:rPr lang="en-US" sz="2400" dirty="0"/>
              <a:t>Prove: ∆</a:t>
            </a:r>
            <a:r>
              <a:rPr lang="en-US" sz="2400" i="1" dirty="0">
                <a:sym typeface="Symbol" charset="0"/>
              </a:rPr>
              <a:t>ABC</a:t>
            </a:r>
            <a:r>
              <a:rPr lang="en-US" sz="2400" dirty="0">
                <a:sym typeface="Symbol" charset="0"/>
              </a:rPr>
              <a:t>  </a:t>
            </a:r>
            <a:r>
              <a:rPr lang="en-US" sz="2400" dirty="0"/>
              <a:t>∆</a:t>
            </a:r>
            <a:r>
              <a:rPr lang="en-US" sz="2400" i="1" dirty="0">
                <a:sym typeface="Symbol" charset="0"/>
              </a:rPr>
              <a:t>EDC</a:t>
            </a:r>
          </a:p>
          <a:p>
            <a:pPr algn="l"/>
            <a:endParaRPr lang="en-US" sz="2400" dirty="0">
              <a:sym typeface="Symbol" charset="0"/>
            </a:endParaRPr>
          </a:p>
        </p:txBody>
      </p:sp>
      <p:sp>
        <p:nvSpPr>
          <p:cNvPr id="2052" name="Line 31"/>
          <p:cNvSpPr>
            <a:spLocks noChangeShapeType="1"/>
          </p:cNvSpPr>
          <p:nvPr/>
        </p:nvSpPr>
        <p:spPr bwMode="auto">
          <a:xfrm>
            <a:off x="5181600" y="2117525"/>
            <a:ext cx="3810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2053" name="Line 32"/>
          <p:cNvSpPr>
            <a:spLocks noChangeShapeType="1"/>
          </p:cNvSpPr>
          <p:nvPr/>
        </p:nvSpPr>
        <p:spPr bwMode="auto">
          <a:xfrm>
            <a:off x="6477000" y="2117525"/>
            <a:ext cx="3810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pic>
        <p:nvPicPr>
          <p:cNvPr id="2054"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84" y="3463925"/>
            <a:ext cx="4343668" cy="2754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262392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78"/>
          <p:cNvGrpSpPr>
            <a:grpSpLocks/>
          </p:cNvGrpSpPr>
          <p:nvPr/>
        </p:nvGrpSpPr>
        <p:grpSpPr bwMode="auto">
          <a:xfrm>
            <a:off x="300828" y="1169116"/>
            <a:ext cx="8400205" cy="5104354"/>
            <a:chOff x="528" y="1200"/>
            <a:chExt cx="4368" cy="1992"/>
          </a:xfrm>
        </p:grpSpPr>
        <p:sp>
          <p:nvSpPr>
            <p:cNvPr id="3076" name="Rectangle 13"/>
            <p:cNvSpPr>
              <a:spLocks noChangeArrowheads="1"/>
            </p:cNvSpPr>
            <p:nvPr/>
          </p:nvSpPr>
          <p:spPr bwMode="auto">
            <a:xfrm>
              <a:off x="3034" y="2443"/>
              <a:ext cx="1862"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400" dirty="0">
                  <a:solidFill>
                    <a:srgbClr val="FF0000"/>
                  </a:solidFill>
                </a:rPr>
                <a:t>4.  SAS</a:t>
              </a:r>
              <a:endParaRPr lang="en-US" sz="2400" dirty="0">
                <a:solidFill>
                  <a:srgbClr val="FF0000"/>
                </a:solidFill>
                <a:sym typeface="Symbol" charset="0"/>
              </a:endParaRPr>
            </a:p>
          </p:txBody>
        </p:sp>
        <p:sp>
          <p:nvSpPr>
            <p:cNvPr id="3077" name="Rectangle 14"/>
            <p:cNvSpPr>
              <a:spLocks noChangeArrowheads="1"/>
            </p:cNvSpPr>
            <p:nvPr/>
          </p:nvSpPr>
          <p:spPr bwMode="auto">
            <a:xfrm>
              <a:off x="576" y="2432"/>
              <a:ext cx="2458"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400" dirty="0">
                  <a:solidFill>
                    <a:srgbClr val="FF0000"/>
                  </a:solidFill>
                </a:rPr>
                <a:t>4.  </a:t>
              </a:r>
              <a:r>
                <a:rPr lang="en-US" sz="2400" dirty="0">
                  <a:solidFill>
                    <a:srgbClr val="FF0000"/>
                  </a:solidFill>
                  <a:sym typeface="Symbol" charset="0"/>
                </a:rPr>
                <a:t></a:t>
              </a:r>
              <a:r>
                <a:rPr lang="en-US" sz="2400" i="1" dirty="0">
                  <a:solidFill>
                    <a:srgbClr val="FF0000"/>
                  </a:solidFill>
                  <a:sym typeface="Symbol" charset="0"/>
                </a:rPr>
                <a:t>ABC </a:t>
              </a:r>
              <a:r>
                <a:rPr lang="en-US" sz="2400" dirty="0">
                  <a:solidFill>
                    <a:srgbClr val="FF0000"/>
                  </a:solidFill>
                  <a:sym typeface="Symbol" charset="0"/>
                </a:rPr>
                <a:t> </a:t>
              </a:r>
              <a:r>
                <a:rPr lang="en-US" sz="2400" i="1" dirty="0">
                  <a:solidFill>
                    <a:srgbClr val="FF0000"/>
                  </a:solidFill>
                  <a:sym typeface="Symbol" charset="0"/>
                </a:rPr>
                <a:t>EDC</a:t>
              </a:r>
            </a:p>
          </p:txBody>
        </p:sp>
        <p:sp>
          <p:nvSpPr>
            <p:cNvPr id="3080" name="Rectangle 17"/>
            <p:cNvSpPr>
              <a:spLocks noChangeArrowheads="1"/>
            </p:cNvSpPr>
            <p:nvPr/>
          </p:nvSpPr>
          <p:spPr bwMode="auto">
            <a:xfrm>
              <a:off x="3034" y="2194"/>
              <a:ext cx="1862"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400" dirty="0">
                  <a:solidFill>
                    <a:srgbClr val="FF0000"/>
                  </a:solidFill>
                </a:rPr>
                <a:t>3.  Vert. </a:t>
              </a:r>
              <a:r>
                <a:rPr lang="en-US" sz="2400" dirty="0">
                  <a:solidFill>
                    <a:srgbClr val="FF0000"/>
                  </a:solidFill>
                  <a:sym typeface="Symbol" charset="0"/>
                </a:rPr>
                <a:t>s </a:t>
              </a:r>
              <a:r>
                <a:rPr lang="en-US" sz="2400" dirty="0" err="1">
                  <a:solidFill>
                    <a:srgbClr val="FF0000"/>
                  </a:solidFill>
                  <a:sym typeface="Symbol" charset="0"/>
                </a:rPr>
                <a:t>Thm</a:t>
              </a:r>
              <a:r>
                <a:rPr lang="en-US" sz="2400" dirty="0">
                  <a:solidFill>
                    <a:srgbClr val="FF0000"/>
                  </a:solidFill>
                  <a:sym typeface="Symbol" charset="0"/>
                </a:rPr>
                <a:t>.</a:t>
              </a:r>
            </a:p>
          </p:txBody>
        </p:sp>
        <p:sp>
          <p:nvSpPr>
            <p:cNvPr id="3081" name="Rectangle 18"/>
            <p:cNvSpPr>
              <a:spLocks noChangeArrowheads="1"/>
            </p:cNvSpPr>
            <p:nvPr/>
          </p:nvSpPr>
          <p:spPr bwMode="auto">
            <a:xfrm>
              <a:off x="576" y="2208"/>
              <a:ext cx="2458"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400" dirty="0">
                  <a:solidFill>
                    <a:srgbClr val="FF0000"/>
                  </a:solidFill>
                </a:rPr>
                <a:t>3.  </a:t>
              </a:r>
              <a:r>
                <a:rPr lang="en-US" sz="2400" dirty="0">
                  <a:solidFill>
                    <a:srgbClr val="FF0000"/>
                  </a:solidFill>
                  <a:sym typeface="Symbol" charset="0"/>
                </a:rPr>
                <a:t></a:t>
              </a:r>
              <a:r>
                <a:rPr lang="en-US" sz="2400" i="1" dirty="0">
                  <a:solidFill>
                    <a:srgbClr val="FF0000"/>
                  </a:solidFill>
                  <a:sym typeface="Symbol" charset="0"/>
                </a:rPr>
                <a:t>ACB</a:t>
              </a:r>
              <a:r>
                <a:rPr lang="en-US" sz="2400" dirty="0">
                  <a:solidFill>
                    <a:srgbClr val="FF0000"/>
                  </a:solidFill>
                  <a:sym typeface="Symbol" charset="0"/>
                </a:rPr>
                <a:t>  </a:t>
              </a:r>
              <a:r>
                <a:rPr lang="en-US" sz="2400" i="1" dirty="0">
                  <a:solidFill>
                    <a:srgbClr val="FF0000"/>
                  </a:solidFill>
                  <a:sym typeface="Symbol" charset="0"/>
                </a:rPr>
                <a:t>ECD</a:t>
              </a:r>
            </a:p>
          </p:txBody>
        </p:sp>
        <p:sp>
          <p:nvSpPr>
            <p:cNvPr id="3084" name="Rectangle 21"/>
            <p:cNvSpPr>
              <a:spLocks noChangeArrowheads="1"/>
            </p:cNvSpPr>
            <p:nvPr/>
          </p:nvSpPr>
          <p:spPr bwMode="auto">
            <a:xfrm>
              <a:off x="3034" y="1947"/>
              <a:ext cx="1862"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400" dirty="0">
                  <a:solidFill>
                    <a:srgbClr val="FF0000"/>
                  </a:solidFill>
                </a:rPr>
                <a:t>2.  Def. of </a:t>
              </a:r>
              <a:r>
                <a:rPr lang="en-US" sz="2400" dirty="0" err="1">
                  <a:solidFill>
                    <a:srgbClr val="FF0000"/>
                  </a:solidFill>
                </a:rPr>
                <a:t>mdpt</a:t>
              </a:r>
              <a:r>
                <a:rPr lang="en-US" sz="2400" dirty="0">
                  <a:solidFill>
                    <a:srgbClr val="FF0000"/>
                  </a:solidFill>
                </a:rPr>
                <a:t>.</a:t>
              </a:r>
            </a:p>
          </p:txBody>
        </p:sp>
        <p:sp>
          <p:nvSpPr>
            <p:cNvPr id="3085" name="Rectangle 22"/>
            <p:cNvSpPr>
              <a:spLocks noChangeArrowheads="1"/>
            </p:cNvSpPr>
            <p:nvPr/>
          </p:nvSpPr>
          <p:spPr bwMode="auto">
            <a:xfrm>
              <a:off x="576" y="1947"/>
              <a:ext cx="2458"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400" dirty="0">
                  <a:solidFill>
                    <a:srgbClr val="FF0000"/>
                  </a:solidFill>
                </a:rPr>
                <a:t>2.  </a:t>
              </a:r>
              <a:r>
                <a:rPr lang="en-US" sz="2400" i="1" dirty="0">
                  <a:solidFill>
                    <a:srgbClr val="FF0000"/>
                  </a:solidFill>
                </a:rPr>
                <a:t>AC</a:t>
              </a:r>
              <a:r>
                <a:rPr lang="en-US" sz="2400" dirty="0">
                  <a:solidFill>
                    <a:srgbClr val="FF0000"/>
                  </a:solidFill>
                </a:rPr>
                <a:t> </a:t>
              </a:r>
              <a:r>
                <a:rPr lang="en-US" sz="2400" dirty="0">
                  <a:solidFill>
                    <a:srgbClr val="FF0000"/>
                  </a:solidFill>
                  <a:sym typeface="Symbol" charset="0"/>
                </a:rPr>
                <a:t> </a:t>
              </a:r>
              <a:r>
                <a:rPr lang="en-US" sz="2400" i="1" dirty="0">
                  <a:solidFill>
                    <a:srgbClr val="FF0000"/>
                  </a:solidFill>
                  <a:sym typeface="Symbol" charset="0"/>
                </a:rPr>
                <a:t>EC</a:t>
              </a:r>
              <a:r>
                <a:rPr lang="en-US" sz="2400" dirty="0">
                  <a:solidFill>
                    <a:srgbClr val="FF0000"/>
                  </a:solidFill>
                  <a:sym typeface="Symbol" charset="0"/>
                </a:rPr>
                <a:t>; </a:t>
              </a:r>
              <a:r>
                <a:rPr lang="en-US" sz="2400" i="1" dirty="0">
                  <a:solidFill>
                    <a:srgbClr val="FF0000"/>
                  </a:solidFill>
                  <a:sym typeface="Symbol" charset="0"/>
                </a:rPr>
                <a:t>BC</a:t>
              </a:r>
              <a:r>
                <a:rPr lang="en-US" sz="2400" dirty="0">
                  <a:solidFill>
                    <a:srgbClr val="FF0000"/>
                  </a:solidFill>
                  <a:sym typeface="Symbol" charset="0"/>
                </a:rPr>
                <a:t>  </a:t>
              </a:r>
              <a:r>
                <a:rPr lang="en-US" sz="2400" i="1" dirty="0">
                  <a:solidFill>
                    <a:srgbClr val="FF0000"/>
                  </a:solidFill>
                  <a:sym typeface="Symbol" charset="0"/>
                </a:rPr>
                <a:t>DC</a:t>
              </a:r>
            </a:p>
          </p:txBody>
        </p:sp>
        <p:sp>
          <p:nvSpPr>
            <p:cNvPr id="3086" name="Rectangle 23"/>
            <p:cNvSpPr>
              <a:spLocks noChangeArrowheads="1"/>
            </p:cNvSpPr>
            <p:nvPr/>
          </p:nvSpPr>
          <p:spPr bwMode="auto">
            <a:xfrm>
              <a:off x="3034" y="1698"/>
              <a:ext cx="1862"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400" dirty="0">
                  <a:solidFill>
                    <a:srgbClr val="FF0000"/>
                  </a:solidFill>
                </a:rPr>
                <a:t>1.  Given</a:t>
              </a:r>
            </a:p>
          </p:txBody>
        </p:sp>
        <p:sp>
          <p:nvSpPr>
            <p:cNvPr id="3087" name="Rectangle 24"/>
            <p:cNvSpPr>
              <a:spLocks noChangeArrowheads="1"/>
            </p:cNvSpPr>
            <p:nvPr/>
          </p:nvSpPr>
          <p:spPr bwMode="auto">
            <a:xfrm>
              <a:off x="576" y="1728"/>
              <a:ext cx="2544"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400" dirty="0">
                  <a:solidFill>
                    <a:srgbClr val="FF0000"/>
                  </a:solidFill>
                </a:rPr>
                <a:t>1. </a:t>
              </a:r>
              <a:r>
                <a:rPr lang="en-US" sz="2400" i="1" dirty="0">
                  <a:solidFill>
                    <a:srgbClr val="FF0000"/>
                  </a:solidFill>
                  <a:sym typeface="Symbol" charset="0"/>
                </a:rPr>
                <a:t>C</a:t>
              </a:r>
              <a:r>
                <a:rPr lang="en-US" sz="2400" dirty="0">
                  <a:solidFill>
                    <a:srgbClr val="FF0000"/>
                  </a:solidFill>
                  <a:sym typeface="Symbol" charset="0"/>
                </a:rPr>
                <a:t> is </a:t>
              </a:r>
              <a:r>
                <a:rPr lang="en-US" sz="2400" dirty="0" err="1">
                  <a:solidFill>
                    <a:srgbClr val="FF0000"/>
                  </a:solidFill>
                  <a:sym typeface="Symbol" charset="0"/>
                </a:rPr>
                <a:t>mdpt</a:t>
              </a:r>
              <a:r>
                <a:rPr lang="en-US" sz="2400" dirty="0">
                  <a:solidFill>
                    <a:srgbClr val="FF0000"/>
                  </a:solidFill>
                  <a:sym typeface="Symbol" charset="0"/>
                </a:rPr>
                <a:t>. of </a:t>
              </a:r>
              <a:r>
                <a:rPr lang="en-US" sz="2400" i="1" dirty="0">
                  <a:solidFill>
                    <a:srgbClr val="FF0000"/>
                  </a:solidFill>
                  <a:sym typeface="Symbol" charset="0"/>
                </a:rPr>
                <a:t>BD</a:t>
              </a:r>
              <a:r>
                <a:rPr lang="en-US" sz="2400" dirty="0">
                  <a:solidFill>
                    <a:srgbClr val="FF0000"/>
                  </a:solidFill>
                  <a:sym typeface="Symbol" charset="0"/>
                </a:rPr>
                <a:t> and </a:t>
              </a:r>
              <a:r>
                <a:rPr lang="en-US" sz="2400" i="1" dirty="0">
                  <a:solidFill>
                    <a:srgbClr val="FF0000"/>
                  </a:solidFill>
                  <a:sym typeface="Symbol" charset="0"/>
                </a:rPr>
                <a:t>AE</a:t>
              </a:r>
            </a:p>
          </p:txBody>
        </p:sp>
        <p:sp>
          <p:nvSpPr>
            <p:cNvPr id="3090" name="Rectangle 27"/>
            <p:cNvSpPr>
              <a:spLocks noChangeArrowheads="1"/>
            </p:cNvSpPr>
            <p:nvPr/>
          </p:nvSpPr>
          <p:spPr bwMode="auto">
            <a:xfrm>
              <a:off x="3034" y="1200"/>
              <a:ext cx="1862" cy="498"/>
            </a:xfrm>
            <a:prstGeom prst="rect">
              <a:avLst/>
            </a:prstGeom>
            <a:solidFill>
              <a:schemeClr val="tx2">
                <a:lumMod val="60000"/>
                <a:lumOff val="4000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r>
                <a:rPr lang="en-US" sz="2000"/>
                <a:t>Reasons </a:t>
              </a:r>
            </a:p>
          </p:txBody>
        </p:sp>
        <p:sp>
          <p:nvSpPr>
            <p:cNvPr id="3091" name="Rectangle 28"/>
            <p:cNvSpPr>
              <a:spLocks noChangeArrowheads="1"/>
            </p:cNvSpPr>
            <p:nvPr/>
          </p:nvSpPr>
          <p:spPr bwMode="auto">
            <a:xfrm>
              <a:off x="578" y="1200"/>
              <a:ext cx="2458" cy="498"/>
            </a:xfrm>
            <a:prstGeom prst="rect">
              <a:avLst/>
            </a:prstGeom>
            <a:solidFill>
              <a:srgbClr val="558ED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r>
                <a:rPr lang="en-US" sz="2000"/>
                <a:t>Statements </a:t>
              </a:r>
            </a:p>
          </p:txBody>
        </p:sp>
        <p:sp>
          <p:nvSpPr>
            <p:cNvPr id="3092" name="Line 29"/>
            <p:cNvSpPr>
              <a:spLocks noChangeShapeType="1"/>
            </p:cNvSpPr>
            <p:nvPr/>
          </p:nvSpPr>
          <p:spPr bwMode="auto">
            <a:xfrm>
              <a:off x="576" y="1200"/>
              <a:ext cx="4320" cy="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094" name="Line 31"/>
            <p:cNvSpPr>
              <a:spLocks noChangeShapeType="1"/>
            </p:cNvSpPr>
            <p:nvPr/>
          </p:nvSpPr>
          <p:spPr bwMode="auto">
            <a:xfrm>
              <a:off x="576" y="1698"/>
              <a:ext cx="43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095" name="Line 32"/>
            <p:cNvSpPr>
              <a:spLocks noChangeShapeType="1"/>
            </p:cNvSpPr>
            <p:nvPr/>
          </p:nvSpPr>
          <p:spPr bwMode="auto">
            <a:xfrm>
              <a:off x="576" y="1947"/>
              <a:ext cx="43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096" name="Line 33"/>
            <p:cNvSpPr>
              <a:spLocks noChangeShapeType="1"/>
            </p:cNvSpPr>
            <p:nvPr/>
          </p:nvSpPr>
          <p:spPr bwMode="auto">
            <a:xfrm>
              <a:off x="528" y="2208"/>
              <a:ext cx="43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097" name="Line 34"/>
            <p:cNvSpPr>
              <a:spLocks noChangeShapeType="1"/>
            </p:cNvSpPr>
            <p:nvPr/>
          </p:nvSpPr>
          <p:spPr bwMode="auto">
            <a:xfrm>
              <a:off x="576" y="2445"/>
              <a:ext cx="43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098" name="Line 35"/>
            <p:cNvSpPr>
              <a:spLocks noChangeShapeType="1"/>
            </p:cNvSpPr>
            <p:nvPr/>
          </p:nvSpPr>
          <p:spPr bwMode="auto">
            <a:xfrm>
              <a:off x="576" y="2694"/>
              <a:ext cx="43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099" name="Line 36"/>
            <p:cNvSpPr>
              <a:spLocks noChangeShapeType="1"/>
            </p:cNvSpPr>
            <p:nvPr/>
          </p:nvSpPr>
          <p:spPr bwMode="auto">
            <a:xfrm>
              <a:off x="576" y="2943"/>
              <a:ext cx="43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100" name="Line 37"/>
            <p:cNvSpPr>
              <a:spLocks noChangeShapeType="1"/>
            </p:cNvSpPr>
            <p:nvPr/>
          </p:nvSpPr>
          <p:spPr bwMode="auto">
            <a:xfrm>
              <a:off x="576" y="3192"/>
              <a:ext cx="4320" cy="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101" name="Line 38"/>
            <p:cNvSpPr>
              <a:spLocks noChangeShapeType="1"/>
            </p:cNvSpPr>
            <p:nvPr/>
          </p:nvSpPr>
          <p:spPr bwMode="auto">
            <a:xfrm>
              <a:off x="576" y="1200"/>
              <a:ext cx="0" cy="1992"/>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102" name="Line 39"/>
            <p:cNvSpPr>
              <a:spLocks noChangeShapeType="1"/>
            </p:cNvSpPr>
            <p:nvPr/>
          </p:nvSpPr>
          <p:spPr bwMode="auto">
            <a:xfrm>
              <a:off x="3034" y="1200"/>
              <a:ext cx="0" cy="199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103" name="Line 40"/>
            <p:cNvSpPr>
              <a:spLocks noChangeShapeType="1"/>
            </p:cNvSpPr>
            <p:nvPr/>
          </p:nvSpPr>
          <p:spPr bwMode="auto">
            <a:xfrm>
              <a:off x="4896" y="1200"/>
              <a:ext cx="0" cy="1992"/>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106" name="Line 72"/>
            <p:cNvSpPr>
              <a:spLocks noChangeShapeType="1"/>
            </p:cNvSpPr>
            <p:nvPr/>
          </p:nvSpPr>
          <p:spPr bwMode="auto">
            <a:xfrm>
              <a:off x="801" y="1984"/>
              <a:ext cx="192" cy="0"/>
            </a:xfrm>
            <a:prstGeom prst="line">
              <a:avLst/>
            </a:prstGeom>
            <a:noFill/>
            <a:ln w="28575">
              <a:solidFill>
                <a:srgbClr val="FF0000"/>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107" name="Line 73"/>
            <p:cNvSpPr>
              <a:spLocks noChangeShapeType="1"/>
            </p:cNvSpPr>
            <p:nvPr/>
          </p:nvSpPr>
          <p:spPr bwMode="auto">
            <a:xfrm>
              <a:off x="1718" y="1984"/>
              <a:ext cx="192" cy="0"/>
            </a:xfrm>
            <a:prstGeom prst="line">
              <a:avLst/>
            </a:prstGeom>
            <a:noFill/>
            <a:ln w="28575">
              <a:solidFill>
                <a:srgbClr val="FF0000"/>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108" name="Line 74"/>
            <p:cNvSpPr>
              <a:spLocks noChangeShapeType="1"/>
            </p:cNvSpPr>
            <p:nvPr/>
          </p:nvSpPr>
          <p:spPr bwMode="auto">
            <a:xfrm>
              <a:off x="1379" y="1984"/>
              <a:ext cx="192" cy="0"/>
            </a:xfrm>
            <a:prstGeom prst="line">
              <a:avLst/>
            </a:prstGeom>
            <a:noFill/>
            <a:ln w="28575">
              <a:solidFill>
                <a:srgbClr val="FF0000"/>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3109" name="Line 75"/>
            <p:cNvSpPr>
              <a:spLocks noChangeShapeType="1"/>
            </p:cNvSpPr>
            <p:nvPr/>
          </p:nvSpPr>
          <p:spPr bwMode="auto">
            <a:xfrm>
              <a:off x="1112" y="1984"/>
              <a:ext cx="192" cy="0"/>
            </a:xfrm>
            <a:prstGeom prst="line">
              <a:avLst/>
            </a:prstGeom>
            <a:noFill/>
            <a:ln w="28575">
              <a:solidFill>
                <a:srgbClr val="FF0000"/>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pic>
        <p:nvPicPr>
          <p:cNvPr id="39"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262" y="4972114"/>
            <a:ext cx="2953965" cy="1873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909409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a:t>Prove: </a:t>
                </a:r>
                <a14:m>
                  <m:oMath xmlns:m="http://schemas.openxmlformats.org/officeDocument/2006/math">
                    <m:r>
                      <a:rPr lang="en-US" i="1" smtClean="0">
                        <a:latin typeface="Cambria Math"/>
                        <a:ea typeface="Cambria Math"/>
                      </a:rPr>
                      <m:t>∆</m:t>
                    </m:r>
                    <m:r>
                      <a:rPr lang="en-US" b="0" i="1" smtClean="0">
                        <a:latin typeface="Cambria Math"/>
                        <a:ea typeface="Cambria Math"/>
                      </a:rPr>
                      <m:t>𝐴𝐵𝐶</m:t>
                    </m:r>
                    <m:r>
                      <a:rPr lang="en-US" b="0" i="1" smtClean="0">
                        <a:latin typeface="Cambria Math"/>
                        <a:ea typeface="Cambria Math"/>
                      </a:rPr>
                      <m:t>≅∆</m:t>
                    </m:r>
                    <m:r>
                      <a:rPr lang="en-US" b="0" i="1" smtClean="0">
                        <a:latin typeface="Cambria Math"/>
                        <a:ea typeface="Cambria Math"/>
                      </a:rPr>
                      <m:t>𝐸𝐷𝐶</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875"/>
                </a:stretch>
              </a:blipFill>
            </p:spPr>
            <p:txBody>
              <a:bodyPr/>
              <a:lstStyle/>
              <a:p>
                <a:r>
                  <a:rPr lang="en-US">
                    <a:noFill/>
                  </a:rPr>
                  <a:t> </a:t>
                </a:r>
              </a:p>
            </p:txBody>
          </p:sp>
        </mc:Fallback>
      </mc:AlternateContent>
      <p:grpSp>
        <p:nvGrpSpPr>
          <p:cNvPr id="19" name="Group 18"/>
          <p:cNvGrpSpPr/>
          <p:nvPr/>
        </p:nvGrpSpPr>
        <p:grpSpPr>
          <a:xfrm>
            <a:off x="228600" y="1704861"/>
            <a:ext cx="6772656" cy="3223862"/>
            <a:chOff x="838200" y="2512367"/>
            <a:chExt cx="6772656" cy="3223862"/>
          </a:xfrm>
          <a:noFill/>
        </p:grpSpPr>
        <p:sp>
          <p:nvSpPr>
            <p:cNvPr id="4" name="Freeform 3"/>
            <p:cNvSpPr/>
            <p:nvPr/>
          </p:nvSpPr>
          <p:spPr>
            <a:xfrm>
              <a:off x="1143000" y="2743200"/>
              <a:ext cx="6096000" cy="2746248"/>
            </a:xfrm>
            <a:custGeom>
              <a:avLst/>
              <a:gdLst>
                <a:gd name="connsiteX0" fmla="*/ 0 w 4992624"/>
                <a:gd name="connsiteY0" fmla="*/ 2212848 h 2212848"/>
                <a:gd name="connsiteX1" fmla="*/ 713232 w 4992624"/>
                <a:gd name="connsiteY1" fmla="*/ 557784 h 2212848"/>
                <a:gd name="connsiteX2" fmla="*/ 4197096 w 4992624"/>
                <a:gd name="connsiteY2" fmla="*/ 1828800 h 2212848"/>
                <a:gd name="connsiteX3" fmla="*/ 4992624 w 4992624"/>
                <a:gd name="connsiteY3" fmla="*/ 0 h 2212848"/>
                <a:gd name="connsiteX4" fmla="*/ 0 w 4992624"/>
                <a:gd name="connsiteY4" fmla="*/ 2212848 h 221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2624" h="2212848">
                  <a:moveTo>
                    <a:pt x="0" y="2212848"/>
                  </a:moveTo>
                  <a:lnTo>
                    <a:pt x="713232" y="557784"/>
                  </a:lnTo>
                  <a:lnTo>
                    <a:pt x="4197096" y="1828800"/>
                  </a:lnTo>
                  <a:lnTo>
                    <a:pt x="4992624" y="0"/>
                  </a:lnTo>
                  <a:lnTo>
                    <a:pt x="0" y="2212848"/>
                  </a:ln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524000" y="4267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629400" y="3886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Arc 10"/>
            <p:cNvSpPr/>
            <p:nvPr/>
          </p:nvSpPr>
          <p:spPr>
            <a:xfrm>
              <a:off x="1103376" y="5035296"/>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p:cNvSpPr/>
            <p:nvPr/>
          </p:nvSpPr>
          <p:spPr>
            <a:xfrm rot="10800000">
              <a:off x="6858000" y="2667000"/>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838200" y="5274564"/>
              <a:ext cx="381000" cy="461665"/>
            </a:xfrm>
            <a:prstGeom prst="rect">
              <a:avLst/>
            </a:prstGeom>
            <a:grpFill/>
          </p:spPr>
          <p:txBody>
            <a:bodyPr wrap="square" rtlCol="0">
              <a:spAutoFit/>
            </a:bodyPr>
            <a:lstStyle/>
            <a:p>
              <a:r>
                <a:rPr lang="en-US" sz="2400" b="1" dirty="0">
                  <a:solidFill>
                    <a:srgbClr val="0070C0"/>
                  </a:solidFill>
                </a:rPr>
                <a:t>A</a:t>
              </a:r>
            </a:p>
          </p:txBody>
        </p:sp>
        <p:sp>
          <p:nvSpPr>
            <p:cNvPr id="15" name="TextBox 14"/>
            <p:cNvSpPr txBox="1"/>
            <p:nvPr/>
          </p:nvSpPr>
          <p:spPr>
            <a:xfrm>
              <a:off x="1828800" y="3048000"/>
              <a:ext cx="381000" cy="461665"/>
            </a:xfrm>
            <a:prstGeom prst="rect">
              <a:avLst/>
            </a:prstGeom>
            <a:grpFill/>
          </p:spPr>
          <p:txBody>
            <a:bodyPr wrap="square" rtlCol="0">
              <a:spAutoFit/>
            </a:bodyPr>
            <a:lstStyle/>
            <a:p>
              <a:r>
                <a:rPr lang="en-US" sz="2400" b="1" dirty="0">
                  <a:solidFill>
                    <a:srgbClr val="0070C0"/>
                  </a:solidFill>
                </a:rPr>
                <a:t>B</a:t>
              </a:r>
            </a:p>
          </p:txBody>
        </p:sp>
        <p:sp>
          <p:nvSpPr>
            <p:cNvPr id="16" name="TextBox 15"/>
            <p:cNvSpPr txBox="1"/>
            <p:nvPr/>
          </p:nvSpPr>
          <p:spPr>
            <a:xfrm>
              <a:off x="3810000" y="4186535"/>
              <a:ext cx="381000" cy="461665"/>
            </a:xfrm>
            <a:prstGeom prst="rect">
              <a:avLst/>
            </a:prstGeom>
            <a:grpFill/>
          </p:spPr>
          <p:txBody>
            <a:bodyPr wrap="square" rtlCol="0">
              <a:spAutoFit/>
            </a:bodyPr>
            <a:lstStyle/>
            <a:p>
              <a:r>
                <a:rPr lang="en-US" sz="2400" b="1" dirty="0">
                  <a:solidFill>
                    <a:srgbClr val="0070C0"/>
                  </a:solidFill>
                </a:rPr>
                <a:t>C</a:t>
              </a:r>
            </a:p>
          </p:txBody>
        </p:sp>
        <p:sp>
          <p:nvSpPr>
            <p:cNvPr id="17" name="TextBox 16"/>
            <p:cNvSpPr txBox="1"/>
            <p:nvPr/>
          </p:nvSpPr>
          <p:spPr>
            <a:xfrm>
              <a:off x="6096000" y="4965299"/>
              <a:ext cx="381000" cy="461665"/>
            </a:xfrm>
            <a:prstGeom prst="rect">
              <a:avLst/>
            </a:prstGeom>
            <a:grpFill/>
          </p:spPr>
          <p:txBody>
            <a:bodyPr wrap="square" rtlCol="0">
              <a:spAutoFit/>
            </a:bodyPr>
            <a:lstStyle/>
            <a:p>
              <a:r>
                <a:rPr lang="en-US" sz="2400" b="1" dirty="0">
                  <a:solidFill>
                    <a:srgbClr val="0070C0"/>
                  </a:solidFill>
                </a:rPr>
                <a:t>D</a:t>
              </a:r>
            </a:p>
          </p:txBody>
        </p:sp>
        <p:sp>
          <p:nvSpPr>
            <p:cNvPr id="18" name="TextBox 17"/>
            <p:cNvSpPr txBox="1"/>
            <p:nvPr/>
          </p:nvSpPr>
          <p:spPr>
            <a:xfrm>
              <a:off x="7229856" y="2512367"/>
              <a:ext cx="381000" cy="461665"/>
            </a:xfrm>
            <a:prstGeom prst="rect">
              <a:avLst/>
            </a:prstGeom>
            <a:grpFill/>
          </p:spPr>
          <p:txBody>
            <a:bodyPr wrap="square" rtlCol="0">
              <a:spAutoFit/>
            </a:bodyPr>
            <a:lstStyle/>
            <a:p>
              <a:r>
                <a:rPr lang="en-US" sz="2400" b="1" dirty="0">
                  <a:solidFill>
                    <a:srgbClr val="0070C0"/>
                  </a:solidFill>
                </a:rPr>
                <a:t>E</a:t>
              </a:r>
            </a:p>
          </p:txBody>
        </p:sp>
      </p:grpSp>
      <p:sp>
        <p:nvSpPr>
          <p:cNvPr id="20" name="TextBox 19"/>
          <p:cNvSpPr txBox="1"/>
          <p:nvPr/>
        </p:nvSpPr>
        <p:spPr>
          <a:xfrm>
            <a:off x="1600200" y="4612284"/>
            <a:ext cx="6096000" cy="1569660"/>
          </a:xfrm>
          <a:prstGeom prst="rect">
            <a:avLst/>
          </a:prstGeom>
          <a:noFill/>
        </p:spPr>
        <p:txBody>
          <a:bodyPr wrap="square" rtlCol="0">
            <a:spAutoFit/>
          </a:bodyPr>
          <a:lstStyle/>
          <a:p>
            <a:r>
              <a:rPr lang="en-US" sz="2400" b="1" dirty="0"/>
              <a:t>Which one do you want to see first? </a:t>
            </a:r>
          </a:p>
          <a:p>
            <a:pPr marL="742950" lvl="1" indent="-285750">
              <a:buFont typeface="Arial" panose="020B0604020202020204" pitchFamily="34" charset="0"/>
              <a:buChar char="•"/>
            </a:pPr>
            <a:r>
              <a:rPr lang="en-US" sz="2400" b="1" dirty="0"/>
              <a:t>Paragraph proof</a:t>
            </a:r>
          </a:p>
          <a:p>
            <a:pPr marL="742950" lvl="1" indent="-285750">
              <a:buFont typeface="Arial" panose="020B0604020202020204" pitchFamily="34" charset="0"/>
              <a:buChar char="•"/>
            </a:pPr>
            <a:r>
              <a:rPr lang="en-US" sz="2400" b="1" dirty="0"/>
              <a:t>Two-column proof</a:t>
            </a:r>
          </a:p>
          <a:p>
            <a:pPr marL="742950" lvl="1" indent="-285750">
              <a:buFont typeface="Arial" panose="020B0604020202020204" pitchFamily="34" charset="0"/>
              <a:buChar char="•"/>
            </a:pPr>
            <a:r>
              <a:rPr lang="en-US" sz="2400" b="1" dirty="0"/>
              <a:t>Flow-chart proof </a:t>
            </a:r>
          </a:p>
        </p:txBody>
      </p:sp>
    </p:spTree>
    <p:extLst>
      <p:ext uri="{BB962C8B-B14F-4D97-AF65-F5344CB8AC3E}">
        <p14:creationId xmlns:p14="http://schemas.microsoft.com/office/powerpoint/2010/main" val="331628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85800" y="2438400"/>
            <a:ext cx="7924800" cy="2227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800" u="sng"/>
              <a:t>CPCTC</a:t>
            </a:r>
            <a:r>
              <a:rPr lang="en-US" sz="2800"/>
              <a:t> </a:t>
            </a:r>
            <a:r>
              <a:rPr lang="en-US" sz="2800" b="0"/>
              <a:t>is an abbreviation for the phrase </a:t>
            </a:r>
            <a:r>
              <a:rPr lang="ja-JP" altLang="en-US" sz="2800" b="0"/>
              <a:t>“</a:t>
            </a:r>
            <a:r>
              <a:rPr lang="en-US" sz="2800" b="0"/>
              <a:t>Corresponding Parts of Congruent Triangles are Congruent.</a:t>
            </a:r>
            <a:r>
              <a:rPr lang="ja-JP" altLang="en-US" sz="2800" b="0"/>
              <a:t>”</a:t>
            </a:r>
            <a:r>
              <a:rPr lang="en-US" sz="2800" b="0"/>
              <a:t>  It can be used as a justification in a proof after you have proven two triangles congruent.</a:t>
            </a:r>
          </a:p>
        </p:txBody>
      </p:sp>
    </p:spTree>
    <p:extLst>
      <p:ext uri="{BB962C8B-B14F-4D97-AF65-F5344CB8AC3E}">
        <p14:creationId xmlns:p14="http://schemas.microsoft.com/office/powerpoint/2010/main" val="3096148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up)">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33400" y="1981200"/>
            <a:ext cx="7854950" cy="2917825"/>
            <a:chOff x="284" y="3072"/>
            <a:chExt cx="4948" cy="1838"/>
          </a:xfrm>
        </p:grpSpPr>
        <p:sp>
          <p:nvSpPr>
            <p:cNvPr id="5123" name="Text Box 5"/>
            <p:cNvSpPr txBox="1">
              <a:spLocks noChangeArrowheads="1"/>
            </p:cNvSpPr>
            <p:nvPr/>
          </p:nvSpPr>
          <p:spPr bwMode="auto">
            <a:xfrm>
              <a:off x="288" y="3360"/>
              <a:ext cx="4944" cy="1550"/>
            </a:xfrm>
            <a:prstGeom prst="rect">
              <a:avLst/>
            </a:prstGeom>
            <a:noFill/>
            <a:ln w="19050">
              <a:solidFill>
                <a:srgbClr val="993366"/>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lnSpc>
                  <a:spcPct val="110000"/>
                </a:lnSpc>
              </a:pPr>
              <a:r>
                <a:rPr lang="en-US" sz="2800" b="0"/>
                <a:t>SSS, SAS, ASA, AAS, and HL use corresponding parts to prove triangles congruent. CPCTC uses congruent triangles to prove corresponding parts congruent.</a:t>
              </a:r>
            </a:p>
          </p:txBody>
        </p:sp>
        <p:sp>
          <p:nvSpPr>
            <p:cNvPr id="5124" name="Text Box 6"/>
            <p:cNvSpPr txBox="1">
              <a:spLocks noChangeArrowheads="1"/>
            </p:cNvSpPr>
            <p:nvPr/>
          </p:nvSpPr>
          <p:spPr bwMode="auto">
            <a:xfrm>
              <a:off x="284" y="3072"/>
              <a:ext cx="1536" cy="288"/>
            </a:xfrm>
            <a:prstGeom prst="rect">
              <a:avLst/>
            </a:prstGeom>
            <a:solidFill>
              <a:srgbClr val="800080"/>
            </a:solidFill>
            <a:ln>
              <a:noFill/>
            </a:ln>
            <a:extLst>
              <a:ext uri="{91240B29-F687-4f45-9708-019B960494DF}">
                <a14:hiddenLine xmlns:a14="http://schemas.microsoft.com/office/drawing/2010/main" xmlns="" w="19050">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400">
                  <a:solidFill>
                    <a:schemeClr val="bg1"/>
                  </a:solidFill>
                </a:rPr>
                <a:t>Remember!</a:t>
              </a:r>
              <a:endParaRPr lang="en-US" sz="2400"/>
            </a:p>
          </p:txBody>
        </p:sp>
      </p:grpSp>
    </p:spTree>
    <p:extLst>
      <p:ext uri="{BB962C8B-B14F-4D97-AF65-F5344CB8AC3E}">
        <p14:creationId xmlns:p14="http://schemas.microsoft.com/office/powerpoint/2010/main" val="337118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3"/>
          <p:cNvSpPr txBox="1">
            <a:spLocks noChangeArrowheads="1"/>
          </p:cNvSpPr>
          <p:nvPr/>
        </p:nvSpPr>
        <p:spPr bwMode="auto">
          <a:xfrm>
            <a:off x="533400" y="2909888"/>
            <a:ext cx="525780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800"/>
              <a:t>Prove:</a:t>
            </a:r>
            <a:r>
              <a:rPr lang="en-US" sz="2800" b="0"/>
              <a:t> </a:t>
            </a:r>
            <a:r>
              <a:rPr lang="en-US" sz="2800" b="0">
                <a:sym typeface="Symbol" charset="0"/>
              </a:rPr>
              <a:t></a:t>
            </a:r>
            <a:r>
              <a:rPr lang="en-US" sz="2800" b="0" i="1">
                <a:sym typeface="Symbol" charset="0"/>
              </a:rPr>
              <a:t>XYW</a:t>
            </a:r>
            <a:r>
              <a:rPr lang="en-US" sz="2800" b="0">
                <a:sym typeface="Symbol" charset="0"/>
              </a:rPr>
              <a:t>  </a:t>
            </a:r>
            <a:r>
              <a:rPr lang="en-US" sz="2800" b="0" i="1">
                <a:sym typeface="Symbol" charset="0"/>
              </a:rPr>
              <a:t>ZYW</a:t>
            </a:r>
            <a:r>
              <a:rPr lang="en-US" sz="2800" b="0" i="1"/>
              <a:t> </a:t>
            </a:r>
            <a:r>
              <a:rPr lang="en-US" sz="2800" b="0">
                <a:sym typeface="Symbol" charset="0"/>
              </a:rPr>
              <a:t>      </a:t>
            </a:r>
          </a:p>
        </p:txBody>
      </p:sp>
      <p:grpSp>
        <p:nvGrpSpPr>
          <p:cNvPr id="7172" name="Group 29"/>
          <p:cNvGrpSpPr>
            <a:grpSpLocks/>
          </p:cNvGrpSpPr>
          <p:nvPr/>
        </p:nvGrpSpPr>
        <p:grpSpPr bwMode="auto">
          <a:xfrm>
            <a:off x="533400" y="2300288"/>
            <a:ext cx="6096000" cy="519112"/>
            <a:chOff x="336" y="1344"/>
            <a:chExt cx="3840" cy="327"/>
          </a:xfrm>
        </p:grpSpPr>
        <p:sp>
          <p:nvSpPr>
            <p:cNvPr id="7176" name="Text Box 22"/>
            <p:cNvSpPr txBox="1">
              <a:spLocks noChangeArrowheads="1"/>
            </p:cNvSpPr>
            <p:nvPr/>
          </p:nvSpPr>
          <p:spPr bwMode="auto">
            <a:xfrm>
              <a:off x="336" y="1344"/>
              <a:ext cx="3840"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800"/>
                <a:t>Given:</a:t>
              </a:r>
              <a:r>
                <a:rPr lang="en-US" sz="2800" b="0"/>
                <a:t> </a:t>
              </a:r>
              <a:r>
                <a:rPr lang="en-US" sz="2800" b="0" i="1"/>
                <a:t>YW</a:t>
              </a:r>
              <a:r>
                <a:rPr lang="en-US" sz="2800" b="0"/>
                <a:t> bisects </a:t>
              </a:r>
              <a:r>
                <a:rPr lang="en-US" sz="2800" b="0" i="1"/>
                <a:t>XZ</a:t>
              </a:r>
              <a:r>
                <a:rPr lang="en-US" sz="2800" b="0"/>
                <a:t>, </a:t>
              </a:r>
              <a:r>
                <a:rPr lang="en-US" sz="2800" b="0" i="1"/>
                <a:t>XY</a:t>
              </a:r>
              <a:r>
                <a:rPr lang="en-US" sz="2800" b="0"/>
                <a:t> </a:t>
              </a:r>
              <a:r>
                <a:rPr lang="en-US" sz="2800" b="0">
                  <a:sym typeface="Symbol" charset="0"/>
                </a:rPr>
                <a:t> </a:t>
              </a:r>
              <a:r>
                <a:rPr lang="en-US" sz="2800" b="0" i="1">
                  <a:sym typeface="Symbol" charset="0"/>
                </a:rPr>
                <a:t>ZY</a:t>
              </a:r>
              <a:r>
                <a:rPr lang="en-US" sz="2800" b="0">
                  <a:sym typeface="Symbol" charset="0"/>
                </a:rPr>
                <a:t>.</a:t>
              </a:r>
              <a:r>
                <a:rPr lang="en-US" sz="2800" b="0"/>
                <a:t> </a:t>
              </a:r>
              <a:r>
                <a:rPr lang="en-US" sz="2800" b="0">
                  <a:sym typeface="Symbol" charset="0"/>
                </a:rPr>
                <a:t>      </a:t>
              </a:r>
            </a:p>
          </p:txBody>
        </p:sp>
        <p:sp>
          <p:nvSpPr>
            <p:cNvPr id="7177" name="Line 24"/>
            <p:cNvSpPr>
              <a:spLocks noChangeShapeType="1"/>
            </p:cNvSpPr>
            <p:nvPr/>
          </p:nvSpPr>
          <p:spPr bwMode="auto">
            <a:xfrm>
              <a:off x="1296" y="1392"/>
              <a:ext cx="384"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7178" name="Line 25"/>
            <p:cNvSpPr>
              <a:spLocks noChangeShapeType="1"/>
            </p:cNvSpPr>
            <p:nvPr/>
          </p:nvSpPr>
          <p:spPr bwMode="auto">
            <a:xfrm>
              <a:off x="3600" y="1392"/>
              <a:ext cx="336"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7179" name="Line 26"/>
            <p:cNvSpPr>
              <a:spLocks noChangeShapeType="1"/>
            </p:cNvSpPr>
            <p:nvPr/>
          </p:nvSpPr>
          <p:spPr bwMode="auto">
            <a:xfrm>
              <a:off x="2592" y="1392"/>
              <a:ext cx="28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7180" name="Line 27"/>
            <p:cNvSpPr>
              <a:spLocks noChangeShapeType="1"/>
            </p:cNvSpPr>
            <p:nvPr/>
          </p:nvSpPr>
          <p:spPr bwMode="auto">
            <a:xfrm>
              <a:off x="3072" y="1392"/>
              <a:ext cx="28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grpSp>
        <p:nvGrpSpPr>
          <p:cNvPr id="7173" name="Group 31"/>
          <p:cNvGrpSpPr>
            <a:grpSpLocks/>
          </p:cNvGrpSpPr>
          <p:nvPr/>
        </p:nvGrpSpPr>
        <p:grpSpPr bwMode="auto">
          <a:xfrm>
            <a:off x="5832764" y="2819400"/>
            <a:ext cx="3263900" cy="2616200"/>
            <a:chOff x="1872" y="2208"/>
            <a:chExt cx="2056" cy="1648"/>
          </a:xfrm>
        </p:grpSpPr>
        <p:pic>
          <p:nvPicPr>
            <p:cNvPr id="7174"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2208"/>
              <a:ext cx="1920" cy="16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5" name="Text Box 30"/>
            <p:cNvSpPr txBox="1">
              <a:spLocks noChangeArrowheads="1"/>
            </p:cNvSpPr>
            <p:nvPr/>
          </p:nvSpPr>
          <p:spPr bwMode="auto">
            <a:xfrm>
              <a:off x="3496" y="3216"/>
              <a:ext cx="432" cy="365"/>
            </a:xfrm>
            <a:prstGeom prst="rect">
              <a:avLst/>
            </a:prstGeom>
            <a:solidFill>
              <a:schemeClr val="bg1"/>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r>
                <a:rPr lang="en-US" b="0" i="1"/>
                <a:t>Z</a:t>
              </a:r>
            </a:p>
          </p:txBody>
        </p:sp>
      </p:grpSp>
      <p:sp>
        <p:nvSpPr>
          <p:cNvPr id="2" name="Title 1"/>
          <p:cNvSpPr>
            <a:spLocks noGrp="1"/>
          </p:cNvSpPr>
          <p:nvPr>
            <p:ph type="title"/>
          </p:nvPr>
        </p:nvSpPr>
        <p:spPr/>
        <p:txBody>
          <a:bodyPr/>
          <a:lstStyle/>
          <a:p>
            <a:pPr algn="l"/>
            <a:r>
              <a:rPr lang="en-US" dirty="0"/>
              <a:t>Write a Flowchart Proof!</a:t>
            </a:r>
          </a:p>
        </p:txBody>
      </p:sp>
    </p:spTree>
    <p:extLst>
      <p:ext uri="{BB962C8B-B14F-4D97-AF65-F5344CB8AC3E}">
        <p14:creationId xmlns:p14="http://schemas.microsoft.com/office/powerpoint/2010/main" val="231031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5" name="Group 12"/>
          <p:cNvGrpSpPr>
            <a:grpSpLocks/>
          </p:cNvGrpSpPr>
          <p:nvPr/>
        </p:nvGrpSpPr>
        <p:grpSpPr bwMode="auto">
          <a:xfrm>
            <a:off x="267451" y="1070903"/>
            <a:ext cx="5999271" cy="5176061"/>
            <a:chOff x="1152" y="1056"/>
            <a:chExt cx="3312" cy="2975"/>
          </a:xfrm>
        </p:grpSpPr>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1056"/>
              <a:ext cx="3312" cy="2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7" name="Rectangle 7"/>
            <p:cNvSpPr>
              <a:spLocks noChangeArrowheads="1"/>
            </p:cNvSpPr>
            <p:nvPr/>
          </p:nvSpPr>
          <p:spPr bwMode="auto">
            <a:xfrm>
              <a:off x="3971" y="2304"/>
              <a:ext cx="288" cy="144"/>
            </a:xfrm>
            <a:prstGeom prst="rect">
              <a:avLst/>
            </a:prstGeom>
            <a:solidFill>
              <a:srgbClr val="FEB8FB"/>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wrap="none" anchor="ctr">
              <a:spAutoFit/>
            </a:bodyPr>
            <a:lstStyle/>
            <a:p>
              <a:endParaRPr lang="en-US"/>
            </a:p>
          </p:txBody>
        </p:sp>
        <p:sp>
          <p:nvSpPr>
            <p:cNvPr id="8198" name="Text Box 8"/>
            <p:cNvSpPr txBox="1">
              <a:spLocks noChangeArrowheads="1"/>
            </p:cNvSpPr>
            <p:nvPr/>
          </p:nvSpPr>
          <p:spPr bwMode="auto">
            <a:xfrm>
              <a:off x="3847" y="2270"/>
              <a:ext cx="52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r>
                <a:rPr lang="en-US" sz="1800" b="0" i="1">
                  <a:solidFill>
                    <a:srgbClr val="CC0066"/>
                  </a:solidFill>
                  <a:latin typeface="Arial" charset="0"/>
                </a:rPr>
                <a:t>WY</a:t>
              </a:r>
            </a:p>
          </p:txBody>
        </p:sp>
        <p:sp>
          <p:nvSpPr>
            <p:cNvPr id="8199" name="Rectangle 10"/>
            <p:cNvSpPr>
              <a:spLocks noChangeArrowheads="1"/>
            </p:cNvSpPr>
            <p:nvPr/>
          </p:nvSpPr>
          <p:spPr bwMode="auto">
            <a:xfrm>
              <a:off x="2895" y="1817"/>
              <a:ext cx="288" cy="144"/>
            </a:xfrm>
            <a:prstGeom prst="rect">
              <a:avLst/>
            </a:prstGeom>
            <a:solidFill>
              <a:srgbClr val="FEB8FB"/>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wrap="none" anchor="ctr">
              <a:spAutoFit/>
            </a:bodyPr>
            <a:lstStyle/>
            <a:p>
              <a:endParaRPr lang="en-US"/>
            </a:p>
          </p:txBody>
        </p:sp>
        <p:sp>
          <p:nvSpPr>
            <p:cNvPr id="8200" name="Text Box 11"/>
            <p:cNvSpPr txBox="1">
              <a:spLocks noChangeArrowheads="1"/>
            </p:cNvSpPr>
            <p:nvPr/>
          </p:nvSpPr>
          <p:spPr bwMode="auto">
            <a:xfrm>
              <a:off x="2895" y="1783"/>
              <a:ext cx="52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r>
                <a:rPr lang="en-US" sz="1800" b="0" i="1" dirty="0">
                  <a:solidFill>
                    <a:srgbClr val="CC0066"/>
                  </a:solidFill>
                  <a:latin typeface="Arial" charset="0"/>
                </a:rPr>
                <a:t>ZW</a:t>
              </a:r>
            </a:p>
          </p:txBody>
        </p:sp>
      </p:grpSp>
      <p:grpSp>
        <p:nvGrpSpPr>
          <p:cNvPr id="9" name="Group 31"/>
          <p:cNvGrpSpPr>
            <a:grpSpLocks/>
          </p:cNvGrpSpPr>
          <p:nvPr/>
        </p:nvGrpSpPr>
        <p:grpSpPr bwMode="auto">
          <a:xfrm>
            <a:off x="5516050" y="3797300"/>
            <a:ext cx="3263900" cy="2616200"/>
            <a:chOff x="1872" y="2208"/>
            <a:chExt cx="2056" cy="1648"/>
          </a:xfrm>
        </p:grpSpPr>
        <p:pic>
          <p:nvPicPr>
            <p:cNvPr id="10"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2208"/>
              <a:ext cx="1920" cy="16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ext Box 30"/>
            <p:cNvSpPr txBox="1">
              <a:spLocks noChangeArrowheads="1"/>
            </p:cNvSpPr>
            <p:nvPr/>
          </p:nvSpPr>
          <p:spPr bwMode="auto">
            <a:xfrm>
              <a:off x="3496" y="3216"/>
              <a:ext cx="432" cy="365"/>
            </a:xfrm>
            <a:prstGeom prst="rect">
              <a:avLst/>
            </a:prstGeom>
            <a:solidFill>
              <a:schemeClr val="bg1"/>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r>
                <a:rPr lang="en-US" b="0" i="1"/>
                <a:t>Z</a:t>
              </a:r>
            </a:p>
          </p:txBody>
        </p:sp>
      </p:grpSp>
    </p:spTree>
    <p:extLst>
      <p:ext uri="{BB962C8B-B14F-4D97-AF65-F5344CB8AC3E}">
        <p14:creationId xmlns:p14="http://schemas.microsoft.com/office/powerpoint/2010/main" val="2801644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52" y="3680911"/>
            <a:ext cx="5284681" cy="2264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244" name="Group 108"/>
          <p:cNvGrpSpPr>
            <a:grpSpLocks/>
          </p:cNvGrpSpPr>
          <p:nvPr/>
        </p:nvGrpSpPr>
        <p:grpSpPr bwMode="auto">
          <a:xfrm>
            <a:off x="533400" y="2285498"/>
            <a:ext cx="6096000" cy="1395413"/>
            <a:chOff x="336" y="1450"/>
            <a:chExt cx="3840" cy="879"/>
          </a:xfrm>
        </p:grpSpPr>
        <p:sp>
          <p:nvSpPr>
            <p:cNvPr id="10245" name="Text Box 98"/>
            <p:cNvSpPr txBox="1">
              <a:spLocks noChangeArrowheads="1"/>
            </p:cNvSpPr>
            <p:nvPr/>
          </p:nvSpPr>
          <p:spPr bwMode="auto">
            <a:xfrm>
              <a:off x="336" y="1728"/>
              <a:ext cx="3312" cy="6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r>
                <a:rPr lang="en-US" sz="2800" dirty="0"/>
                <a:t>Prove:</a:t>
              </a:r>
              <a:r>
                <a:rPr lang="en-US" sz="2800" b="0" dirty="0"/>
                <a:t> </a:t>
              </a:r>
              <a:r>
                <a:rPr lang="en-US" sz="2800" b="0" dirty="0">
                  <a:sym typeface="Symbol" charset="0"/>
                </a:rPr>
                <a:t></a:t>
              </a:r>
              <a:r>
                <a:rPr lang="en-US" sz="2800" b="0" i="1" dirty="0">
                  <a:sym typeface="Symbol" charset="0"/>
                </a:rPr>
                <a:t>NMO</a:t>
              </a:r>
              <a:r>
                <a:rPr lang="en-US" sz="2800" b="0" dirty="0">
                  <a:sym typeface="Symbol" charset="0"/>
                </a:rPr>
                <a:t>  </a:t>
              </a:r>
              <a:r>
                <a:rPr lang="en-US" sz="2800" b="0" i="1" dirty="0">
                  <a:sym typeface="Symbol" charset="0"/>
                </a:rPr>
                <a:t>POM</a:t>
              </a:r>
            </a:p>
            <a:p>
              <a:pPr algn="l"/>
              <a:endParaRPr lang="en-US" sz="2800" b="0" dirty="0">
                <a:sym typeface="Symbol" charset="0"/>
              </a:endParaRPr>
            </a:p>
          </p:txBody>
        </p:sp>
        <p:sp>
          <p:nvSpPr>
            <p:cNvPr id="10246" name="Text Box 100"/>
            <p:cNvSpPr txBox="1">
              <a:spLocks noChangeArrowheads="1"/>
            </p:cNvSpPr>
            <p:nvPr/>
          </p:nvSpPr>
          <p:spPr bwMode="auto">
            <a:xfrm>
              <a:off x="336" y="1450"/>
              <a:ext cx="3840"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800" dirty="0"/>
                <a:t>Given:</a:t>
              </a:r>
              <a:r>
                <a:rPr lang="en-US" sz="2800" b="0" dirty="0"/>
                <a:t> </a:t>
              </a:r>
              <a:r>
                <a:rPr lang="en-US" sz="2800" b="0" i="1" dirty="0"/>
                <a:t>NO</a:t>
              </a:r>
              <a:r>
                <a:rPr lang="en-US" sz="2800" b="0" dirty="0"/>
                <a:t> || </a:t>
              </a:r>
              <a:r>
                <a:rPr lang="en-US" sz="2800" b="0" i="1" dirty="0"/>
                <a:t>MP</a:t>
              </a:r>
              <a:r>
                <a:rPr lang="en-US" sz="2800" b="0" dirty="0"/>
                <a:t>, </a:t>
              </a:r>
              <a:r>
                <a:rPr lang="en-US" sz="2800" b="0" dirty="0">
                  <a:sym typeface="Symbol" charset="0"/>
                </a:rPr>
                <a:t></a:t>
              </a:r>
              <a:r>
                <a:rPr lang="en-US" sz="2800" b="0" i="1" dirty="0"/>
                <a:t>N</a:t>
              </a:r>
              <a:r>
                <a:rPr lang="en-US" sz="2800" b="0" dirty="0"/>
                <a:t> </a:t>
              </a:r>
              <a:r>
                <a:rPr lang="en-US" sz="2800" b="0" dirty="0">
                  <a:sym typeface="Symbol" charset="0"/>
                </a:rPr>
                <a:t> </a:t>
              </a:r>
              <a:r>
                <a:rPr lang="en-US" sz="2800" b="0" i="1" dirty="0">
                  <a:sym typeface="Symbol" charset="0"/>
                </a:rPr>
                <a:t>P</a:t>
              </a:r>
              <a:r>
                <a:rPr lang="en-US" sz="2800" b="0" dirty="0"/>
                <a:t> </a:t>
              </a:r>
              <a:r>
                <a:rPr lang="en-US" sz="2800" b="0" dirty="0">
                  <a:sym typeface="Symbol" charset="0"/>
                </a:rPr>
                <a:t>      </a:t>
              </a:r>
            </a:p>
          </p:txBody>
        </p:sp>
        <p:sp>
          <p:nvSpPr>
            <p:cNvPr id="10247" name="Line 101"/>
            <p:cNvSpPr>
              <a:spLocks noChangeShapeType="1"/>
            </p:cNvSpPr>
            <p:nvPr/>
          </p:nvSpPr>
          <p:spPr bwMode="auto">
            <a:xfrm>
              <a:off x="1296" y="1464"/>
              <a:ext cx="336"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0248" name="Line 103"/>
            <p:cNvSpPr>
              <a:spLocks noChangeShapeType="1"/>
            </p:cNvSpPr>
            <p:nvPr/>
          </p:nvSpPr>
          <p:spPr bwMode="auto">
            <a:xfrm>
              <a:off x="2008" y="1469"/>
              <a:ext cx="28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sp>
        <p:nvSpPr>
          <p:cNvPr id="2" name="Title 1"/>
          <p:cNvSpPr>
            <a:spLocks noGrp="1"/>
          </p:cNvSpPr>
          <p:nvPr>
            <p:ph type="title"/>
          </p:nvPr>
        </p:nvSpPr>
        <p:spPr/>
        <p:txBody>
          <a:bodyPr/>
          <a:lstStyle/>
          <a:p>
            <a:pPr algn="l"/>
            <a:r>
              <a:rPr lang="en-US" dirty="0"/>
              <a:t>Write a Two Column Proof!</a:t>
            </a:r>
          </a:p>
        </p:txBody>
      </p:sp>
    </p:spTree>
    <p:extLst>
      <p:ext uri="{BB962C8B-B14F-4D97-AF65-F5344CB8AC3E}">
        <p14:creationId xmlns:p14="http://schemas.microsoft.com/office/powerpoint/2010/main" val="2940316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64" name="Rectangle 32"/>
          <p:cNvSpPr>
            <a:spLocks noChangeArrowheads="1"/>
          </p:cNvSpPr>
          <p:nvPr/>
        </p:nvSpPr>
        <p:spPr bwMode="auto">
          <a:xfrm>
            <a:off x="4038600" y="5231819"/>
            <a:ext cx="48768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6.</a:t>
            </a:r>
            <a:r>
              <a:rPr lang="en-US" sz="2400" b="0" dirty="0">
                <a:sym typeface="Symbol" charset="0"/>
              </a:rPr>
              <a:t> CPCTC</a:t>
            </a:r>
          </a:p>
        </p:txBody>
      </p:sp>
      <p:sp>
        <p:nvSpPr>
          <p:cNvPr id="172062" name="Rectangle 30"/>
          <p:cNvSpPr>
            <a:spLocks noChangeArrowheads="1"/>
          </p:cNvSpPr>
          <p:nvPr/>
        </p:nvSpPr>
        <p:spPr bwMode="auto">
          <a:xfrm>
            <a:off x="304800" y="5227066"/>
            <a:ext cx="37338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6.</a:t>
            </a:r>
            <a:r>
              <a:rPr lang="en-US" sz="2400" b="0" dirty="0">
                <a:sym typeface="Symbol" charset="0"/>
              </a:rPr>
              <a:t> </a:t>
            </a:r>
            <a:r>
              <a:rPr lang="en-US" sz="2400" b="0" i="1" dirty="0">
                <a:sym typeface="Symbol" charset="0"/>
              </a:rPr>
              <a:t>NMO</a:t>
            </a:r>
            <a:r>
              <a:rPr lang="en-US" sz="2400" b="0" dirty="0">
                <a:sym typeface="Symbol" charset="0"/>
              </a:rPr>
              <a:t>  </a:t>
            </a:r>
            <a:r>
              <a:rPr lang="en-US" sz="2400" b="0" i="1" dirty="0">
                <a:sym typeface="Symbol" charset="0"/>
              </a:rPr>
              <a:t>POM</a:t>
            </a:r>
          </a:p>
        </p:txBody>
      </p:sp>
      <p:sp>
        <p:nvSpPr>
          <p:cNvPr id="172040" name="Rectangle 8"/>
          <p:cNvSpPr>
            <a:spLocks noChangeArrowheads="1"/>
          </p:cNvSpPr>
          <p:nvPr/>
        </p:nvSpPr>
        <p:spPr bwMode="auto">
          <a:xfrm>
            <a:off x="4038600" y="4590828"/>
            <a:ext cx="48768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5.</a:t>
            </a:r>
            <a:r>
              <a:rPr lang="en-US" sz="2400" b="0" dirty="0">
                <a:sym typeface="Symbol" charset="0"/>
              </a:rPr>
              <a:t> AAS</a:t>
            </a:r>
            <a:endParaRPr lang="en-US" sz="2400" b="0" dirty="0"/>
          </a:p>
        </p:txBody>
      </p:sp>
      <p:sp>
        <p:nvSpPr>
          <p:cNvPr id="172041" name="Rectangle 9"/>
          <p:cNvSpPr>
            <a:spLocks noChangeArrowheads="1"/>
          </p:cNvSpPr>
          <p:nvPr/>
        </p:nvSpPr>
        <p:spPr bwMode="auto">
          <a:xfrm>
            <a:off x="304800" y="4643598"/>
            <a:ext cx="37338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5.</a:t>
            </a:r>
            <a:r>
              <a:rPr lang="en-US" sz="2400" b="0" dirty="0">
                <a:sym typeface="Symbol" charset="0"/>
              </a:rPr>
              <a:t> ∆</a:t>
            </a:r>
            <a:r>
              <a:rPr lang="en-US" sz="2400" b="0" i="1" dirty="0">
                <a:sym typeface="Symbol" charset="0"/>
              </a:rPr>
              <a:t>MNO</a:t>
            </a:r>
            <a:r>
              <a:rPr lang="en-US" sz="2400" b="0" dirty="0">
                <a:sym typeface="Symbol" charset="0"/>
              </a:rPr>
              <a:t>  ∆</a:t>
            </a:r>
            <a:r>
              <a:rPr lang="en-US" sz="2400" b="0" i="1" dirty="0">
                <a:sym typeface="Symbol" charset="0"/>
              </a:rPr>
              <a:t>OPM</a:t>
            </a:r>
          </a:p>
        </p:txBody>
      </p:sp>
      <p:sp>
        <p:nvSpPr>
          <p:cNvPr id="172042" name="Rectangle 10"/>
          <p:cNvSpPr>
            <a:spLocks noChangeArrowheads="1"/>
          </p:cNvSpPr>
          <p:nvPr/>
        </p:nvSpPr>
        <p:spPr bwMode="auto">
          <a:xfrm>
            <a:off x="4038600" y="3983839"/>
            <a:ext cx="48768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4.</a:t>
            </a:r>
            <a:r>
              <a:rPr lang="en-US" sz="2400" b="0" dirty="0">
                <a:sym typeface="Symbol" charset="0"/>
              </a:rPr>
              <a:t> Reflex. Prop. of </a:t>
            </a:r>
          </a:p>
        </p:txBody>
      </p:sp>
      <p:sp>
        <p:nvSpPr>
          <p:cNvPr id="172044" name="Rectangle 12"/>
          <p:cNvSpPr>
            <a:spLocks noChangeArrowheads="1"/>
          </p:cNvSpPr>
          <p:nvPr/>
        </p:nvSpPr>
        <p:spPr bwMode="auto">
          <a:xfrm>
            <a:off x="4038600" y="3432238"/>
            <a:ext cx="48768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t>3.</a:t>
            </a:r>
            <a:r>
              <a:rPr lang="en-US" sz="2400" b="0" dirty="0"/>
              <a:t> Alt. Int. </a:t>
            </a:r>
            <a:r>
              <a:rPr lang="en-US" sz="2400" b="0" dirty="0">
                <a:sym typeface="Symbol" charset="0"/>
              </a:rPr>
              <a:t>s </a:t>
            </a:r>
            <a:r>
              <a:rPr lang="en-US" sz="2400" b="0" dirty="0" err="1">
                <a:sym typeface="Symbol" charset="0"/>
              </a:rPr>
              <a:t>Thm</a:t>
            </a:r>
            <a:r>
              <a:rPr lang="en-US" sz="2400" b="0" dirty="0">
                <a:sym typeface="Symbol" charset="0"/>
              </a:rPr>
              <a:t>.</a:t>
            </a:r>
          </a:p>
        </p:txBody>
      </p:sp>
      <p:sp>
        <p:nvSpPr>
          <p:cNvPr id="172045" name="Rectangle 13"/>
          <p:cNvSpPr>
            <a:spLocks noChangeArrowheads="1"/>
          </p:cNvSpPr>
          <p:nvPr/>
        </p:nvSpPr>
        <p:spPr bwMode="auto">
          <a:xfrm>
            <a:off x="304800" y="3464579"/>
            <a:ext cx="37338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3.</a:t>
            </a:r>
            <a:r>
              <a:rPr lang="en-US" sz="2400" b="0" dirty="0">
                <a:sym typeface="Symbol" charset="0"/>
              </a:rPr>
              <a:t> </a:t>
            </a:r>
            <a:r>
              <a:rPr lang="en-US" sz="2400" b="0" i="1" dirty="0">
                <a:sym typeface="Symbol" charset="0"/>
              </a:rPr>
              <a:t>NOM</a:t>
            </a:r>
            <a:r>
              <a:rPr lang="en-US" sz="2400" b="0" dirty="0">
                <a:sym typeface="Symbol" charset="0"/>
              </a:rPr>
              <a:t>  </a:t>
            </a:r>
            <a:r>
              <a:rPr lang="en-US" sz="2400" b="0" i="1" dirty="0">
                <a:sym typeface="Symbol" charset="0"/>
              </a:rPr>
              <a:t>PMO</a:t>
            </a:r>
          </a:p>
        </p:txBody>
      </p:sp>
      <p:sp>
        <p:nvSpPr>
          <p:cNvPr id="172046" name="Rectangle 14"/>
          <p:cNvSpPr>
            <a:spLocks noChangeArrowheads="1"/>
          </p:cNvSpPr>
          <p:nvPr/>
        </p:nvSpPr>
        <p:spPr bwMode="auto">
          <a:xfrm>
            <a:off x="4038600" y="2406650"/>
            <a:ext cx="48768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t>1.</a:t>
            </a:r>
            <a:r>
              <a:rPr lang="en-US" sz="2400" b="0" dirty="0"/>
              <a:t> Given</a:t>
            </a:r>
          </a:p>
        </p:txBody>
      </p:sp>
      <p:sp>
        <p:nvSpPr>
          <p:cNvPr id="11275" name="Rectangle 16"/>
          <p:cNvSpPr>
            <a:spLocks noChangeArrowheads="1"/>
          </p:cNvSpPr>
          <p:nvPr/>
        </p:nvSpPr>
        <p:spPr bwMode="auto">
          <a:xfrm>
            <a:off x="4038600" y="1600200"/>
            <a:ext cx="4876800" cy="806450"/>
          </a:xfrm>
          <a:prstGeom prst="rect">
            <a:avLst/>
          </a:prstGeom>
          <a:solidFill>
            <a:srgbClr val="558ED5"/>
          </a:solidFill>
          <a:ln>
            <a:noFill/>
          </a:ln>
        </p:spPr>
        <p:txBody>
          <a:bodyPr anchor="ctr"/>
          <a:lstStyle/>
          <a:p>
            <a:pPr>
              <a:spcBef>
                <a:spcPct val="20000"/>
              </a:spcBef>
            </a:pPr>
            <a:r>
              <a:rPr lang="en-US" sz="2400"/>
              <a:t>Reasons</a:t>
            </a:r>
          </a:p>
        </p:txBody>
      </p:sp>
      <p:sp>
        <p:nvSpPr>
          <p:cNvPr id="11276" name="Rectangle 17"/>
          <p:cNvSpPr>
            <a:spLocks noChangeArrowheads="1"/>
          </p:cNvSpPr>
          <p:nvPr/>
        </p:nvSpPr>
        <p:spPr bwMode="auto">
          <a:xfrm>
            <a:off x="304800" y="1600200"/>
            <a:ext cx="3733800" cy="806450"/>
          </a:xfrm>
          <a:prstGeom prst="rect">
            <a:avLst/>
          </a:prstGeom>
          <a:solidFill>
            <a:srgbClr val="558ED5"/>
          </a:solidFill>
          <a:ln>
            <a:noFill/>
          </a:ln>
        </p:spPr>
        <p:txBody>
          <a:bodyPr anchor="ctr"/>
          <a:lstStyle/>
          <a:p>
            <a:pPr>
              <a:spcBef>
                <a:spcPct val="20000"/>
              </a:spcBef>
            </a:pPr>
            <a:r>
              <a:rPr lang="en-US" sz="2400"/>
              <a:t>Statements</a:t>
            </a:r>
          </a:p>
        </p:txBody>
      </p:sp>
      <p:sp>
        <p:nvSpPr>
          <p:cNvPr id="11277" name="Line 18"/>
          <p:cNvSpPr>
            <a:spLocks noChangeShapeType="1"/>
          </p:cNvSpPr>
          <p:nvPr/>
        </p:nvSpPr>
        <p:spPr bwMode="auto">
          <a:xfrm>
            <a:off x="304800" y="1600200"/>
            <a:ext cx="8610600" cy="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78" name="Line 19"/>
          <p:cNvSpPr>
            <a:spLocks noChangeShapeType="1"/>
          </p:cNvSpPr>
          <p:nvPr/>
        </p:nvSpPr>
        <p:spPr bwMode="auto">
          <a:xfrm>
            <a:off x="304800" y="2406650"/>
            <a:ext cx="8610600" cy="0"/>
          </a:xfrm>
          <a:prstGeom prst="line">
            <a:avLst/>
          </a:prstGeom>
          <a:noFill/>
          <a:ln w="57150">
            <a:solidFill>
              <a:schemeClr val="accent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79" name="Line 20"/>
          <p:cNvSpPr>
            <a:spLocks noChangeShapeType="1"/>
          </p:cNvSpPr>
          <p:nvPr/>
        </p:nvSpPr>
        <p:spPr bwMode="auto">
          <a:xfrm>
            <a:off x="304800" y="3068638"/>
            <a:ext cx="8610600" cy="0"/>
          </a:xfrm>
          <a:prstGeom prst="line">
            <a:avLst/>
          </a:prstGeom>
          <a:noFill/>
          <a:ln w="57150">
            <a:solidFill>
              <a:schemeClr val="bg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80" name="Line 21"/>
          <p:cNvSpPr>
            <a:spLocks noChangeShapeType="1"/>
          </p:cNvSpPr>
          <p:nvPr/>
        </p:nvSpPr>
        <p:spPr bwMode="auto">
          <a:xfrm>
            <a:off x="304800" y="3464579"/>
            <a:ext cx="8610600" cy="0"/>
          </a:xfrm>
          <a:prstGeom prst="line">
            <a:avLst/>
          </a:prstGeom>
          <a:noFill/>
          <a:ln w="57150">
            <a:solidFill>
              <a:schemeClr val="bg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82" name="Line 23"/>
          <p:cNvSpPr>
            <a:spLocks noChangeShapeType="1"/>
          </p:cNvSpPr>
          <p:nvPr/>
        </p:nvSpPr>
        <p:spPr bwMode="auto">
          <a:xfrm>
            <a:off x="304800" y="5231819"/>
            <a:ext cx="8610600" cy="0"/>
          </a:xfrm>
          <a:prstGeom prst="line">
            <a:avLst/>
          </a:prstGeom>
          <a:noFill/>
          <a:ln w="57150">
            <a:solidFill>
              <a:schemeClr val="bg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83" name="Line 24"/>
          <p:cNvSpPr>
            <a:spLocks noChangeShapeType="1"/>
          </p:cNvSpPr>
          <p:nvPr/>
        </p:nvSpPr>
        <p:spPr bwMode="auto">
          <a:xfrm>
            <a:off x="304800" y="6378575"/>
            <a:ext cx="8610600" cy="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84" name="Line 25"/>
          <p:cNvSpPr>
            <a:spLocks noChangeShapeType="1"/>
          </p:cNvSpPr>
          <p:nvPr/>
        </p:nvSpPr>
        <p:spPr bwMode="auto">
          <a:xfrm>
            <a:off x="304800" y="1600200"/>
            <a:ext cx="0" cy="4778375"/>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85" name="Line 26"/>
          <p:cNvSpPr>
            <a:spLocks noChangeShapeType="1"/>
          </p:cNvSpPr>
          <p:nvPr/>
        </p:nvSpPr>
        <p:spPr bwMode="auto">
          <a:xfrm>
            <a:off x="4038600" y="1600200"/>
            <a:ext cx="0" cy="47783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86" name="Line 27"/>
          <p:cNvSpPr>
            <a:spLocks noChangeShapeType="1"/>
          </p:cNvSpPr>
          <p:nvPr/>
        </p:nvSpPr>
        <p:spPr bwMode="auto">
          <a:xfrm>
            <a:off x="8915400" y="1600200"/>
            <a:ext cx="0" cy="4778375"/>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87" name="Line 31"/>
          <p:cNvSpPr>
            <a:spLocks noChangeShapeType="1"/>
          </p:cNvSpPr>
          <p:nvPr/>
        </p:nvSpPr>
        <p:spPr bwMode="auto">
          <a:xfrm>
            <a:off x="304800" y="6047582"/>
            <a:ext cx="8610600" cy="0"/>
          </a:xfrm>
          <a:prstGeom prst="line">
            <a:avLst/>
          </a:prstGeom>
          <a:noFill/>
          <a:ln w="57150">
            <a:solidFill>
              <a:schemeClr val="bg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nvGrpSpPr>
          <p:cNvPr id="2" name="Group 56"/>
          <p:cNvGrpSpPr>
            <a:grpSpLocks/>
          </p:cNvGrpSpPr>
          <p:nvPr/>
        </p:nvGrpSpPr>
        <p:grpSpPr bwMode="auto">
          <a:xfrm>
            <a:off x="304800" y="4061619"/>
            <a:ext cx="3733800" cy="661988"/>
            <a:chOff x="192" y="2158"/>
            <a:chExt cx="2352" cy="417"/>
          </a:xfrm>
        </p:grpSpPr>
        <p:sp>
          <p:nvSpPr>
            <p:cNvPr id="11298" name="Rectangle 11"/>
            <p:cNvSpPr>
              <a:spLocks noChangeArrowheads="1"/>
            </p:cNvSpPr>
            <p:nvPr/>
          </p:nvSpPr>
          <p:spPr bwMode="auto">
            <a:xfrm>
              <a:off x="192" y="2158"/>
              <a:ext cx="2352" cy="4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4.</a:t>
              </a:r>
              <a:r>
                <a:rPr lang="en-US" sz="2400" b="0" dirty="0">
                  <a:sym typeface="Symbol" charset="0"/>
                </a:rPr>
                <a:t> </a:t>
              </a:r>
              <a:r>
                <a:rPr lang="en-US" sz="2400" b="0" i="1" dirty="0">
                  <a:sym typeface="Symbol" charset="0"/>
                </a:rPr>
                <a:t>MO</a:t>
              </a:r>
              <a:r>
                <a:rPr lang="en-US" sz="2400" b="0" dirty="0">
                  <a:sym typeface="Symbol" charset="0"/>
                </a:rPr>
                <a:t>  </a:t>
              </a:r>
              <a:r>
                <a:rPr lang="en-US" sz="2400" b="0" i="1" dirty="0">
                  <a:sym typeface="Symbol" charset="0"/>
                </a:rPr>
                <a:t>MO</a:t>
              </a:r>
            </a:p>
          </p:txBody>
        </p:sp>
        <p:sp>
          <p:nvSpPr>
            <p:cNvPr id="11299" name="Line 47"/>
            <p:cNvSpPr>
              <a:spLocks noChangeShapeType="1"/>
            </p:cNvSpPr>
            <p:nvPr/>
          </p:nvSpPr>
          <p:spPr bwMode="auto">
            <a:xfrm>
              <a:off x="411" y="2256"/>
              <a:ext cx="28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300" name="Line 48"/>
            <p:cNvSpPr>
              <a:spLocks noChangeShapeType="1"/>
            </p:cNvSpPr>
            <p:nvPr/>
          </p:nvSpPr>
          <p:spPr bwMode="auto">
            <a:xfrm>
              <a:off x="936" y="2268"/>
              <a:ext cx="28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grpSp>
        <p:nvGrpSpPr>
          <p:cNvPr id="4" name="Group 58"/>
          <p:cNvGrpSpPr>
            <a:grpSpLocks/>
          </p:cNvGrpSpPr>
          <p:nvPr/>
        </p:nvGrpSpPr>
        <p:grpSpPr bwMode="auto">
          <a:xfrm>
            <a:off x="304800" y="2406651"/>
            <a:ext cx="3733800" cy="727076"/>
            <a:chOff x="192" y="1324"/>
            <a:chExt cx="2352" cy="458"/>
          </a:xfrm>
        </p:grpSpPr>
        <p:sp>
          <p:nvSpPr>
            <p:cNvPr id="11292" name="Rectangle 15"/>
            <p:cNvSpPr>
              <a:spLocks noChangeArrowheads="1"/>
            </p:cNvSpPr>
            <p:nvPr/>
          </p:nvSpPr>
          <p:spPr bwMode="auto">
            <a:xfrm>
              <a:off x="192" y="1324"/>
              <a:ext cx="2352" cy="4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1.</a:t>
              </a:r>
              <a:r>
                <a:rPr lang="en-US" sz="2400" b="0" dirty="0">
                  <a:sym typeface="Symbol" charset="0"/>
                </a:rPr>
                <a:t> </a:t>
              </a:r>
              <a:r>
                <a:rPr lang="en-US" sz="2400" b="0" i="1" dirty="0">
                  <a:sym typeface="Symbol" charset="0"/>
                </a:rPr>
                <a:t>N</a:t>
              </a:r>
              <a:r>
                <a:rPr lang="en-US" sz="2400" b="0" dirty="0">
                  <a:sym typeface="Symbol" charset="0"/>
                </a:rPr>
                <a:t>  </a:t>
              </a:r>
              <a:r>
                <a:rPr lang="en-US" sz="2400" b="0" i="1" dirty="0">
                  <a:sym typeface="Symbol" charset="0"/>
                </a:rPr>
                <a:t>P</a:t>
              </a:r>
              <a:r>
                <a:rPr lang="en-US" sz="2400" b="0" dirty="0">
                  <a:sym typeface="Symbol" charset="0"/>
                </a:rPr>
                <a:t> </a:t>
              </a:r>
              <a:endParaRPr lang="en-US" sz="2400" b="0" i="1" dirty="0">
                <a:sym typeface="Symbol" charset="0"/>
              </a:endParaRPr>
            </a:p>
          </p:txBody>
        </p:sp>
        <p:sp>
          <p:nvSpPr>
            <p:cNvPr id="11293" name="Line 51"/>
            <p:cNvSpPr>
              <a:spLocks noChangeShapeType="1"/>
            </p:cNvSpPr>
            <p:nvPr/>
          </p:nvSpPr>
          <p:spPr bwMode="auto">
            <a:xfrm>
              <a:off x="411" y="1769"/>
              <a:ext cx="28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1294" name="Line 52"/>
            <p:cNvSpPr>
              <a:spLocks noChangeShapeType="1"/>
            </p:cNvSpPr>
            <p:nvPr/>
          </p:nvSpPr>
          <p:spPr bwMode="auto">
            <a:xfrm>
              <a:off x="936" y="1782"/>
              <a:ext cx="28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sp>
        <p:nvSpPr>
          <p:cNvPr id="6" name="Rectangle 5"/>
          <p:cNvSpPr/>
          <p:nvPr/>
        </p:nvSpPr>
        <p:spPr>
          <a:xfrm>
            <a:off x="304800" y="3092092"/>
            <a:ext cx="1998735" cy="461665"/>
          </a:xfrm>
          <a:prstGeom prst="rect">
            <a:avLst/>
          </a:prstGeom>
        </p:spPr>
        <p:txBody>
          <a:bodyPr wrap="square">
            <a:spAutoFit/>
          </a:bodyPr>
          <a:lstStyle/>
          <a:p>
            <a:pPr>
              <a:spcBef>
                <a:spcPct val="20000"/>
              </a:spcBef>
            </a:pPr>
            <a:r>
              <a:rPr lang="en-US" sz="2400" dirty="0">
                <a:sym typeface="Symbol" charset="0"/>
              </a:rPr>
              <a:t>2.</a:t>
            </a:r>
            <a:r>
              <a:rPr lang="en-US" sz="2400" b="0" dirty="0">
                <a:sym typeface="Symbol" charset="0"/>
              </a:rPr>
              <a:t> </a:t>
            </a:r>
            <a:r>
              <a:rPr lang="en-US" sz="2400" b="0" i="1" dirty="0">
                <a:sym typeface="Symbol" charset="0"/>
              </a:rPr>
              <a:t>NO</a:t>
            </a:r>
            <a:r>
              <a:rPr lang="en-US" sz="2400" b="0" dirty="0">
                <a:sym typeface="Symbol" charset="0"/>
              </a:rPr>
              <a:t> || </a:t>
            </a:r>
            <a:r>
              <a:rPr lang="en-US" sz="2400" b="0" i="1" dirty="0">
                <a:sym typeface="Symbol" charset="0"/>
              </a:rPr>
              <a:t>MP</a:t>
            </a:r>
          </a:p>
        </p:txBody>
      </p:sp>
      <p:sp>
        <p:nvSpPr>
          <p:cNvPr id="39" name="Rectangle 14"/>
          <p:cNvSpPr>
            <a:spLocks noChangeArrowheads="1"/>
          </p:cNvSpPr>
          <p:nvPr/>
        </p:nvSpPr>
        <p:spPr bwMode="auto">
          <a:xfrm>
            <a:off x="4038600" y="2891769"/>
            <a:ext cx="48768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t>2.</a:t>
            </a:r>
            <a:r>
              <a:rPr lang="en-US" sz="2400" b="0" dirty="0"/>
              <a:t> Given</a:t>
            </a:r>
          </a:p>
        </p:txBody>
      </p:sp>
      <p:pic>
        <p:nvPicPr>
          <p:cNvPr id="40" name="Picture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1625" y="282592"/>
            <a:ext cx="3539011" cy="1516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362113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Proofs Worksheet</a:t>
            </a:r>
            <a:endParaRPr lang="en-US" dirty="0"/>
          </a:p>
        </p:txBody>
      </p:sp>
    </p:spTree>
    <p:extLst>
      <p:ext uri="{BB962C8B-B14F-4D97-AF65-F5344CB8AC3E}">
        <p14:creationId xmlns:p14="http://schemas.microsoft.com/office/powerpoint/2010/main" val="3370455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752600"/>
            <a:ext cx="3911600" cy="171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6" name="Text Box 54"/>
          <p:cNvSpPr txBox="1">
            <a:spLocks noChangeArrowheads="1"/>
          </p:cNvSpPr>
          <p:nvPr/>
        </p:nvSpPr>
        <p:spPr bwMode="auto">
          <a:xfrm>
            <a:off x="228599" y="2057400"/>
            <a:ext cx="481375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r>
              <a:rPr lang="en-US" sz="2400" dirty="0"/>
              <a:t>Given: </a:t>
            </a:r>
            <a:r>
              <a:rPr lang="en-US" sz="2400" b="0" i="1" dirty="0"/>
              <a:t>BC</a:t>
            </a:r>
            <a:r>
              <a:rPr lang="en-US" sz="2400" b="0" dirty="0"/>
              <a:t> </a:t>
            </a:r>
            <a:r>
              <a:rPr lang="en-US" sz="2400" b="0" i="1" dirty="0"/>
              <a:t>||</a:t>
            </a:r>
            <a:r>
              <a:rPr lang="en-US" sz="2400" b="0" dirty="0">
                <a:latin typeface="Monotype Corsiva" charset="0"/>
              </a:rPr>
              <a:t> </a:t>
            </a:r>
            <a:r>
              <a:rPr lang="en-US" sz="2400" b="0" i="1" dirty="0"/>
              <a:t>AD</a:t>
            </a:r>
            <a:r>
              <a:rPr lang="en-US" sz="2400" b="0" dirty="0"/>
              <a:t>, </a:t>
            </a:r>
            <a:r>
              <a:rPr lang="en-US" sz="2400" b="0" i="1" dirty="0"/>
              <a:t>BC</a:t>
            </a:r>
            <a:r>
              <a:rPr lang="en-US" sz="2400" b="0" dirty="0"/>
              <a:t> </a:t>
            </a:r>
            <a:r>
              <a:rPr lang="en-US" sz="2400" b="0" dirty="0">
                <a:sym typeface="Symbol" charset="0"/>
              </a:rPr>
              <a:t> </a:t>
            </a:r>
            <a:r>
              <a:rPr lang="en-US" sz="2400" b="0" i="1" dirty="0">
                <a:sym typeface="Symbol" charset="0"/>
              </a:rPr>
              <a:t>AD</a:t>
            </a:r>
          </a:p>
        </p:txBody>
      </p:sp>
      <p:sp>
        <p:nvSpPr>
          <p:cNvPr id="18437" name="Text Box 55"/>
          <p:cNvSpPr txBox="1">
            <a:spLocks noChangeArrowheads="1"/>
          </p:cNvSpPr>
          <p:nvPr/>
        </p:nvSpPr>
        <p:spPr bwMode="auto">
          <a:xfrm>
            <a:off x="228600" y="2667000"/>
            <a:ext cx="4114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400"/>
              <a:t>Prove: </a:t>
            </a:r>
            <a:r>
              <a:rPr lang="en-US" sz="2400" b="0"/>
              <a:t>∆</a:t>
            </a:r>
            <a:r>
              <a:rPr lang="en-US" sz="2400" b="0" i="1">
                <a:sym typeface="Symbol" charset="0"/>
              </a:rPr>
              <a:t>ABD</a:t>
            </a:r>
            <a:r>
              <a:rPr lang="en-US" sz="2400" b="0">
                <a:sym typeface="Symbol" charset="0"/>
              </a:rPr>
              <a:t>  </a:t>
            </a:r>
            <a:r>
              <a:rPr lang="en-US" sz="2400" b="0"/>
              <a:t>∆</a:t>
            </a:r>
            <a:r>
              <a:rPr lang="en-US" sz="2400" b="0" i="1">
                <a:sym typeface="Symbol" charset="0"/>
              </a:rPr>
              <a:t>CDB</a:t>
            </a:r>
          </a:p>
        </p:txBody>
      </p:sp>
      <p:sp>
        <p:nvSpPr>
          <p:cNvPr id="18438" name="Line 56"/>
          <p:cNvSpPr>
            <a:spLocks noChangeShapeType="1"/>
          </p:cNvSpPr>
          <p:nvPr/>
        </p:nvSpPr>
        <p:spPr bwMode="auto">
          <a:xfrm>
            <a:off x="3028668" y="2105269"/>
            <a:ext cx="4572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39" name="Line 57"/>
          <p:cNvSpPr>
            <a:spLocks noChangeShapeType="1"/>
          </p:cNvSpPr>
          <p:nvPr/>
        </p:nvSpPr>
        <p:spPr bwMode="auto">
          <a:xfrm>
            <a:off x="3828956" y="2114274"/>
            <a:ext cx="4572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40" name="Rectangle 66"/>
          <p:cNvSpPr>
            <a:spLocks noChangeArrowheads="1"/>
          </p:cNvSpPr>
          <p:nvPr/>
        </p:nvSpPr>
        <p:spPr bwMode="auto">
          <a:xfrm>
            <a:off x="3127375" y="3581400"/>
            <a:ext cx="3349625" cy="533400"/>
          </a:xfrm>
          <a:prstGeom prst="rect">
            <a:avLst/>
          </a:prstGeom>
          <a:solidFill>
            <a:srgbClr val="558ED5"/>
          </a:solidFill>
          <a:ln>
            <a:noFill/>
          </a:ln>
        </p:spPr>
        <p:txBody>
          <a:bodyPr anchor="ctr"/>
          <a:lstStyle/>
          <a:p>
            <a:pPr>
              <a:spcBef>
                <a:spcPct val="20000"/>
              </a:spcBef>
            </a:pPr>
            <a:r>
              <a:rPr lang="en-US" sz="2000"/>
              <a:t>Reasons</a:t>
            </a:r>
          </a:p>
        </p:txBody>
      </p:sp>
      <p:sp>
        <p:nvSpPr>
          <p:cNvPr id="18441" name="Rectangle 65"/>
          <p:cNvSpPr>
            <a:spLocks noChangeArrowheads="1"/>
          </p:cNvSpPr>
          <p:nvPr/>
        </p:nvSpPr>
        <p:spPr bwMode="auto">
          <a:xfrm>
            <a:off x="381000" y="3581400"/>
            <a:ext cx="2746375" cy="533400"/>
          </a:xfrm>
          <a:prstGeom prst="rect">
            <a:avLst/>
          </a:prstGeom>
          <a:solidFill>
            <a:srgbClr val="558ED5"/>
          </a:solidFill>
          <a:ln>
            <a:noFill/>
          </a:ln>
        </p:spPr>
        <p:txBody>
          <a:bodyPr anchor="ctr"/>
          <a:lstStyle/>
          <a:p>
            <a:pPr>
              <a:spcBef>
                <a:spcPct val="20000"/>
              </a:spcBef>
            </a:pPr>
            <a:r>
              <a:rPr lang="en-US" sz="2000"/>
              <a:t>Statements</a:t>
            </a:r>
          </a:p>
        </p:txBody>
      </p:sp>
      <p:sp>
        <p:nvSpPr>
          <p:cNvPr id="150536" name="Rectangle 8"/>
          <p:cNvSpPr>
            <a:spLocks noChangeArrowheads="1"/>
          </p:cNvSpPr>
          <p:nvPr/>
        </p:nvSpPr>
        <p:spPr bwMode="auto">
          <a:xfrm>
            <a:off x="3127375" y="5892800"/>
            <a:ext cx="3349625"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dirty="0"/>
              <a:t>5.</a:t>
            </a:r>
            <a:r>
              <a:rPr lang="en-US" sz="2000" b="0" dirty="0"/>
              <a:t> SAS</a:t>
            </a:r>
          </a:p>
        </p:txBody>
      </p:sp>
      <p:sp>
        <p:nvSpPr>
          <p:cNvPr id="150537" name="Rectangle 9"/>
          <p:cNvSpPr>
            <a:spLocks noChangeArrowheads="1"/>
          </p:cNvSpPr>
          <p:nvPr/>
        </p:nvSpPr>
        <p:spPr bwMode="auto">
          <a:xfrm>
            <a:off x="381000" y="5892800"/>
            <a:ext cx="2746375"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a:sym typeface="Symbol" charset="0"/>
              </a:rPr>
              <a:t>5.</a:t>
            </a:r>
            <a:r>
              <a:rPr lang="en-US" sz="2000" b="0">
                <a:sym typeface="Symbol" charset="0"/>
              </a:rPr>
              <a:t> </a:t>
            </a:r>
            <a:r>
              <a:rPr lang="en-US" sz="2400" b="0"/>
              <a:t>∆</a:t>
            </a:r>
            <a:r>
              <a:rPr lang="en-US" sz="2000" b="0" i="1">
                <a:sym typeface="Symbol" charset="0"/>
              </a:rPr>
              <a:t>ABD</a:t>
            </a:r>
            <a:r>
              <a:rPr lang="en-US" sz="2000" b="0">
                <a:sym typeface="Symbol" charset="0"/>
              </a:rPr>
              <a:t>  </a:t>
            </a:r>
            <a:r>
              <a:rPr lang="en-US" sz="2400" b="0"/>
              <a:t>∆</a:t>
            </a:r>
            <a:r>
              <a:rPr lang="en-US" sz="2400">
                <a:sym typeface="MathScience" charset="0"/>
              </a:rPr>
              <a:t> </a:t>
            </a:r>
            <a:r>
              <a:rPr lang="en-US" sz="2000" b="0" i="1">
                <a:sym typeface="Symbol" charset="0"/>
              </a:rPr>
              <a:t>CDB</a:t>
            </a:r>
          </a:p>
        </p:txBody>
      </p:sp>
      <p:sp>
        <p:nvSpPr>
          <p:cNvPr id="150540" name="Rectangle 12"/>
          <p:cNvSpPr>
            <a:spLocks noChangeArrowheads="1"/>
          </p:cNvSpPr>
          <p:nvPr/>
        </p:nvSpPr>
        <p:spPr bwMode="auto">
          <a:xfrm>
            <a:off x="3127375" y="5448300"/>
            <a:ext cx="3349625"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a:t>4.</a:t>
            </a:r>
            <a:r>
              <a:rPr lang="en-US" sz="2000" b="0"/>
              <a:t> Reflex. Prop. of </a:t>
            </a:r>
            <a:r>
              <a:rPr lang="en-US" sz="2000" b="0">
                <a:sym typeface="Symbol" charset="0"/>
              </a:rPr>
              <a:t></a:t>
            </a:r>
          </a:p>
        </p:txBody>
      </p:sp>
      <p:sp>
        <p:nvSpPr>
          <p:cNvPr id="150542" name="Rectangle 14"/>
          <p:cNvSpPr>
            <a:spLocks noChangeArrowheads="1"/>
          </p:cNvSpPr>
          <p:nvPr/>
        </p:nvSpPr>
        <p:spPr bwMode="auto">
          <a:xfrm>
            <a:off x="3127375" y="4619424"/>
            <a:ext cx="3349625"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dirty="0"/>
              <a:t>2.</a:t>
            </a:r>
            <a:r>
              <a:rPr lang="en-US" sz="2000" b="0" dirty="0"/>
              <a:t> Given</a:t>
            </a:r>
          </a:p>
        </p:txBody>
      </p:sp>
      <p:sp>
        <p:nvSpPr>
          <p:cNvPr id="150544" name="Rectangle 16"/>
          <p:cNvSpPr>
            <a:spLocks noChangeArrowheads="1"/>
          </p:cNvSpPr>
          <p:nvPr/>
        </p:nvSpPr>
        <p:spPr bwMode="auto">
          <a:xfrm>
            <a:off x="3127376" y="5017825"/>
            <a:ext cx="3349625"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000" dirty="0"/>
              <a:t>3.</a:t>
            </a:r>
            <a:r>
              <a:rPr lang="en-US" sz="2000" b="0" dirty="0"/>
              <a:t> Alt. Int. </a:t>
            </a:r>
            <a:r>
              <a:rPr lang="en-US" sz="2000" b="0" dirty="0">
                <a:sym typeface="Symbol" charset="0"/>
              </a:rPr>
              <a:t>s </a:t>
            </a:r>
            <a:r>
              <a:rPr lang="en-US" sz="2000" b="0" dirty="0" err="1">
                <a:sym typeface="Symbol" charset="0"/>
              </a:rPr>
              <a:t>Thm</a:t>
            </a:r>
            <a:r>
              <a:rPr lang="en-US" sz="2000" b="0" dirty="0">
                <a:sym typeface="Symbol" charset="0"/>
              </a:rPr>
              <a:t>.</a:t>
            </a:r>
          </a:p>
        </p:txBody>
      </p:sp>
      <p:sp>
        <p:nvSpPr>
          <p:cNvPr id="150545" name="Rectangle 17"/>
          <p:cNvSpPr>
            <a:spLocks noChangeArrowheads="1"/>
          </p:cNvSpPr>
          <p:nvPr/>
        </p:nvSpPr>
        <p:spPr bwMode="auto">
          <a:xfrm>
            <a:off x="392113" y="4974264"/>
            <a:ext cx="2746375"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000" dirty="0">
                <a:sym typeface="Symbol" charset="0"/>
              </a:rPr>
              <a:t>3.</a:t>
            </a:r>
            <a:r>
              <a:rPr lang="en-US" sz="2000" b="0" dirty="0">
                <a:sym typeface="Symbol" charset="0"/>
              </a:rPr>
              <a:t> </a:t>
            </a:r>
            <a:r>
              <a:rPr lang="en-US" sz="2000" b="0" i="1" dirty="0">
                <a:sym typeface="Symbol" charset="0"/>
              </a:rPr>
              <a:t>CBD</a:t>
            </a:r>
            <a:r>
              <a:rPr lang="en-US" sz="2000" b="0" dirty="0">
                <a:sym typeface="Symbol" charset="0"/>
              </a:rPr>
              <a:t>  </a:t>
            </a:r>
            <a:r>
              <a:rPr lang="en-US" sz="2000" b="0" i="1" dirty="0" smtClean="0">
                <a:sym typeface="Symbol" charset="0"/>
              </a:rPr>
              <a:t>ADB</a:t>
            </a:r>
            <a:endParaRPr lang="en-US" sz="2000" b="0" i="1" dirty="0">
              <a:sym typeface="Symbol" charset="0"/>
            </a:endParaRPr>
          </a:p>
        </p:txBody>
      </p:sp>
      <p:sp>
        <p:nvSpPr>
          <p:cNvPr id="150546" name="Rectangle 18"/>
          <p:cNvSpPr>
            <a:spLocks noChangeArrowheads="1"/>
          </p:cNvSpPr>
          <p:nvPr/>
        </p:nvSpPr>
        <p:spPr bwMode="auto">
          <a:xfrm>
            <a:off x="3127375" y="4114800"/>
            <a:ext cx="3349625"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000"/>
              <a:t>1.</a:t>
            </a:r>
            <a:r>
              <a:rPr lang="en-US" sz="2000" b="0"/>
              <a:t> Given</a:t>
            </a:r>
          </a:p>
        </p:txBody>
      </p:sp>
      <p:sp>
        <p:nvSpPr>
          <p:cNvPr id="18449" name="Line 20"/>
          <p:cNvSpPr>
            <a:spLocks noChangeShapeType="1"/>
          </p:cNvSpPr>
          <p:nvPr/>
        </p:nvSpPr>
        <p:spPr bwMode="auto">
          <a:xfrm>
            <a:off x="381000" y="3581400"/>
            <a:ext cx="6096000"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50" name="Line 21"/>
          <p:cNvSpPr>
            <a:spLocks noChangeShapeType="1"/>
          </p:cNvSpPr>
          <p:nvPr/>
        </p:nvSpPr>
        <p:spPr bwMode="auto">
          <a:xfrm>
            <a:off x="381000" y="4559300"/>
            <a:ext cx="60960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sp>
        <p:nvSpPr>
          <p:cNvPr id="18451" name="Line 22"/>
          <p:cNvSpPr>
            <a:spLocks noChangeShapeType="1"/>
          </p:cNvSpPr>
          <p:nvPr/>
        </p:nvSpPr>
        <p:spPr bwMode="auto">
          <a:xfrm>
            <a:off x="377825" y="4602588"/>
            <a:ext cx="60960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sp>
        <p:nvSpPr>
          <p:cNvPr id="18452" name="Line 23"/>
          <p:cNvSpPr>
            <a:spLocks noChangeShapeType="1"/>
          </p:cNvSpPr>
          <p:nvPr/>
        </p:nvSpPr>
        <p:spPr bwMode="auto">
          <a:xfrm>
            <a:off x="381000" y="5448300"/>
            <a:ext cx="60960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sp>
        <p:nvSpPr>
          <p:cNvPr id="18453" name="Line 24"/>
          <p:cNvSpPr>
            <a:spLocks noChangeShapeType="1"/>
          </p:cNvSpPr>
          <p:nvPr/>
        </p:nvSpPr>
        <p:spPr bwMode="auto">
          <a:xfrm>
            <a:off x="381000" y="5892800"/>
            <a:ext cx="60960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sp>
        <p:nvSpPr>
          <p:cNvPr id="18454" name="Line 25"/>
          <p:cNvSpPr>
            <a:spLocks noChangeShapeType="1"/>
          </p:cNvSpPr>
          <p:nvPr/>
        </p:nvSpPr>
        <p:spPr bwMode="auto">
          <a:xfrm>
            <a:off x="381000" y="6337300"/>
            <a:ext cx="6096000"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55" name="Line 26"/>
          <p:cNvSpPr>
            <a:spLocks noChangeShapeType="1"/>
          </p:cNvSpPr>
          <p:nvPr/>
        </p:nvSpPr>
        <p:spPr bwMode="auto">
          <a:xfrm>
            <a:off x="381000" y="3581400"/>
            <a:ext cx="0" cy="275590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56" name="Line 27"/>
          <p:cNvSpPr>
            <a:spLocks noChangeShapeType="1"/>
          </p:cNvSpPr>
          <p:nvPr/>
        </p:nvSpPr>
        <p:spPr bwMode="auto">
          <a:xfrm>
            <a:off x="3127375" y="3581400"/>
            <a:ext cx="0" cy="533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57" name="Line 28"/>
          <p:cNvSpPr>
            <a:spLocks noChangeShapeType="1"/>
          </p:cNvSpPr>
          <p:nvPr/>
        </p:nvSpPr>
        <p:spPr bwMode="auto">
          <a:xfrm>
            <a:off x="6477000" y="3581400"/>
            <a:ext cx="0" cy="275590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58" name="Line 71"/>
          <p:cNvSpPr>
            <a:spLocks noChangeShapeType="1"/>
          </p:cNvSpPr>
          <p:nvPr/>
        </p:nvSpPr>
        <p:spPr bwMode="auto">
          <a:xfrm>
            <a:off x="381000" y="4114800"/>
            <a:ext cx="6096000" cy="0"/>
          </a:xfrm>
          <a:prstGeom prst="line">
            <a:avLst/>
          </a:prstGeom>
          <a:noFill/>
          <a:ln w="38100" cap="sq">
            <a:solidFill>
              <a:srgbClr val="009900"/>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59" name="Line 76"/>
          <p:cNvSpPr>
            <a:spLocks noChangeShapeType="1"/>
          </p:cNvSpPr>
          <p:nvPr/>
        </p:nvSpPr>
        <p:spPr bwMode="auto">
          <a:xfrm>
            <a:off x="3127375" y="4114800"/>
            <a:ext cx="0" cy="22225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grpSp>
        <p:nvGrpSpPr>
          <p:cNvPr id="2" name="Group 114"/>
          <p:cNvGrpSpPr>
            <a:grpSpLocks/>
          </p:cNvGrpSpPr>
          <p:nvPr/>
        </p:nvGrpSpPr>
        <p:grpSpPr bwMode="auto">
          <a:xfrm>
            <a:off x="381001" y="4573325"/>
            <a:ext cx="2746375" cy="444500"/>
            <a:chOff x="240" y="2592"/>
            <a:chExt cx="1730" cy="280"/>
          </a:xfrm>
        </p:grpSpPr>
        <p:sp>
          <p:nvSpPr>
            <p:cNvPr id="18470" name="Rectangle 19"/>
            <p:cNvSpPr>
              <a:spLocks noChangeArrowheads="1"/>
            </p:cNvSpPr>
            <p:nvPr/>
          </p:nvSpPr>
          <p:spPr bwMode="auto">
            <a:xfrm>
              <a:off x="240" y="2592"/>
              <a:ext cx="1730"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000" dirty="0"/>
                <a:t>2.</a:t>
              </a:r>
              <a:r>
                <a:rPr lang="en-US" sz="2000" b="0" dirty="0"/>
                <a:t> </a:t>
              </a:r>
              <a:r>
                <a:rPr lang="en-US" sz="2000" b="0" i="1" dirty="0"/>
                <a:t>BC || AD</a:t>
              </a:r>
            </a:p>
          </p:txBody>
        </p:sp>
        <p:sp>
          <p:nvSpPr>
            <p:cNvPr id="18471" name="Line 58"/>
            <p:cNvSpPr>
              <a:spLocks noChangeShapeType="1"/>
            </p:cNvSpPr>
            <p:nvPr/>
          </p:nvSpPr>
          <p:spPr bwMode="auto">
            <a:xfrm>
              <a:off x="447" y="2640"/>
              <a:ext cx="24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72" name="Line 59"/>
            <p:cNvSpPr>
              <a:spLocks noChangeShapeType="1"/>
            </p:cNvSpPr>
            <p:nvPr/>
          </p:nvSpPr>
          <p:spPr bwMode="auto">
            <a:xfrm>
              <a:off x="854" y="2658"/>
              <a:ext cx="24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grpSp>
        <p:nvGrpSpPr>
          <p:cNvPr id="3" name="Group 115"/>
          <p:cNvGrpSpPr>
            <a:grpSpLocks/>
          </p:cNvGrpSpPr>
          <p:nvPr/>
        </p:nvGrpSpPr>
        <p:grpSpPr bwMode="auto">
          <a:xfrm>
            <a:off x="392113" y="4183063"/>
            <a:ext cx="2746375" cy="444500"/>
            <a:chOff x="247" y="2635"/>
            <a:chExt cx="1730" cy="280"/>
          </a:xfrm>
        </p:grpSpPr>
        <p:sp>
          <p:nvSpPr>
            <p:cNvPr id="18467" name="Rectangle 15"/>
            <p:cNvSpPr>
              <a:spLocks noChangeArrowheads="1"/>
            </p:cNvSpPr>
            <p:nvPr/>
          </p:nvSpPr>
          <p:spPr bwMode="auto">
            <a:xfrm>
              <a:off x="247" y="2635"/>
              <a:ext cx="1730"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dirty="0"/>
                <a:t>1.</a:t>
              </a:r>
              <a:r>
                <a:rPr lang="en-US" sz="2000" b="0" i="1" dirty="0"/>
                <a:t> BC </a:t>
              </a:r>
              <a:r>
                <a:rPr lang="en-US" sz="2000" b="0" dirty="0">
                  <a:sym typeface="Symbol" charset="0"/>
                </a:rPr>
                <a:t></a:t>
              </a:r>
              <a:r>
                <a:rPr lang="en-US" sz="2000" b="0" i="1" dirty="0">
                  <a:sym typeface="Symbol" charset="0"/>
                </a:rPr>
                <a:t> AD</a:t>
              </a:r>
            </a:p>
          </p:txBody>
        </p:sp>
        <p:sp>
          <p:nvSpPr>
            <p:cNvPr id="18468" name="Line 60"/>
            <p:cNvSpPr>
              <a:spLocks noChangeShapeType="1"/>
            </p:cNvSpPr>
            <p:nvPr/>
          </p:nvSpPr>
          <p:spPr bwMode="auto">
            <a:xfrm>
              <a:off x="447" y="2662"/>
              <a:ext cx="24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69" name="Line 61"/>
            <p:cNvSpPr>
              <a:spLocks noChangeShapeType="1"/>
            </p:cNvSpPr>
            <p:nvPr/>
          </p:nvSpPr>
          <p:spPr bwMode="auto">
            <a:xfrm>
              <a:off x="768" y="2682"/>
              <a:ext cx="24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grpSp>
        <p:nvGrpSpPr>
          <p:cNvPr id="4" name="Group 116"/>
          <p:cNvGrpSpPr>
            <a:grpSpLocks/>
          </p:cNvGrpSpPr>
          <p:nvPr/>
        </p:nvGrpSpPr>
        <p:grpSpPr bwMode="auto">
          <a:xfrm>
            <a:off x="377825" y="5462325"/>
            <a:ext cx="2746375" cy="444500"/>
            <a:chOff x="240" y="3432"/>
            <a:chExt cx="1730" cy="280"/>
          </a:xfrm>
        </p:grpSpPr>
        <p:sp>
          <p:nvSpPr>
            <p:cNvPr id="18464" name="Rectangle 13"/>
            <p:cNvSpPr>
              <a:spLocks noChangeArrowheads="1"/>
            </p:cNvSpPr>
            <p:nvPr/>
          </p:nvSpPr>
          <p:spPr bwMode="auto">
            <a:xfrm>
              <a:off x="240" y="3432"/>
              <a:ext cx="1730"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dirty="0"/>
                <a:t>4.</a:t>
              </a:r>
              <a:r>
                <a:rPr lang="en-US" sz="2000" b="0" i="1" dirty="0"/>
                <a:t> BD</a:t>
              </a:r>
              <a:r>
                <a:rPr lang="en-US" sz="2000" b="0" dirty="0"/>
                <a:t> </a:t>
              </a:r>
              <a:r>
                <a:rPr lang="en-US" sz="2000" b="0" dirty="0">
                  <a:sym typeface="Symbol" charset="0"/>
                </a:rPr>
                <a:t> </a:t>
              </a:r>
              <a:r>
                <a:rPr lang="en-US" sz="2000" b="0" i="1" dirty="0">
                  <a:sym typeface="Symbol" charset="0"/>
                </a:rPr>
                <a:t>BD</a:t>
              </a:r>
            </a:p>
          </p:txBody>
        </p:sp>
        <p:sp>
          <p:nvSpPr>
            <p:cNvPr id="18465" name="Line 62"/>
            <p:cNvSpPr>
              <a:spLocks noChangeShapeType="1"/>
            </p:cNvSpPr>
            <p:nvPr/>
          </p:nvSpPr>
          <p:spPr bwMode="auto">
            <a:xfrm>
              <a:off x="435" y="3472"/>
              <a:ext cx="24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8466" name="Line 63"/>
            <p:cNvSpPr>
              <a:spLocks noChangeShapeType="1"/>
            </p:cNvSpPr>
            <p:nvPr/>
          </p:nvSpPr>
          <p:spPr bwMode="auto">
            <a:xfrm>
              <a:off x="770" y="3472"/>
              <a:ext cx="24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sp>
        <p:nvSpPr>
          <p:cNvPr id="18463" name="Line 117"/>
          <p:cNvSpPr>
            <a:spLocks noChangeShapeType="1"/>
          </p:cNvSpPr>
          <p:nvPr/>
        </p:nvSpPr>
        <p:spPr bwMode="auto">
          <a:xfrm>
            <a:off x="3124200" y="3581400"/>
            <a:ext cx="0" cy="274320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41" name="Line 59"/>
          <p:cNvSpPr>
            <a:spLocks noChangeShapeType="1"/>
          </p:cNvSpPr>
          <p:nvPr/>
        </p:nvSpPr>
        <p:spPr bwMode="auto">
          <a:xfrm>
            <a:off x="1536700" y="2135286"/>
            <a:ext cx="3810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42" name="Line 59"/>
          <p:cNvSpPr>
            <a:spLocks noChangeShapeType="1"/>
          </p:cNvSpPr>
          <p:nvPr/>
        </p:nvSpPr>
        <p:spPr bwMode="auto">
          <a:xfrm>
            <a:off x="2427642" y="2126281"/>
            <a:ext cx="3810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5" name="Title 4"/>
          <p:cNvSpPr>
            <a:spLocks noGrp="1"/>
          </p:cNvSpPr>
          <p:nvPr>
            <p:ph type="title"/>
          </p:nvPr>
        </p:nvSpPr>
        <p:spPr/>
        <p:txBody>
          <a:bodyPr/>
          <a:lstStyle/>
          <a:p>
            <a:pPr algn="l"/>
            <a:r>
              <a:rPr lang="en-US" dirty="0"/>
              <a:t>Write a Two-Column Proof!</a:t>
            </a:r>
          </a:p>
        </p:txBody>
      </p:sp>
    </p:spTree>
    <p:extLst>
      <p:ext uri="{BB962C8B-B14F-4D97-AF65-F5344CB8AC3E}">
        <p14:creationId xmlns:p14="http://schemas.microsoft.com/office/powerpoint/2010/main" val="17753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05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05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05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05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05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05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05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449"/>
                                        </p:tgtEl>
                                        <p:attrNameLst>
                                          <p:attrName>style.visibility</p:attrName>
                                        </p:attrNameLst>
                                      </p:cBhvr>
                                      <p:to>
                                        <p:strVal val="visible"/>
                                      </p:to>
                                    </p:set>
                                  </p:childTnLst>
                                </p:cTn>
                              </p:par>
                              <p:par>
                                <p:cTn id="25" presetID="1" presetClass="entr" presetSubtype="0" fill="hold" grpId="0" nodeType="withEffect" nodePh="1">
                                  <p:stCondLst>
                                    <p:cond delay="0"/>
                                  </p:stCondLst>
                                  <p:endCondLst>
                                    <p:cond evt="begin" delay="0">
                                      <p:tn val="25"/>
                                    </p:cond>
                                  </p:endCondLst>
                                  <p:childTnLst>
                                    <p:set>
                                      <p:cBhvr>
                                        <p:cTn id="26" dur="1" fill="hold">
                                          <p:stCondLst>
                                            <p:cond delay="0"/>
                                          </p:stCondLst>
                                        </p:cTn>
                                        <p:tgtEl>
                                          <p:spTgt spid="18450"/>
                                        </p:tgtEl>
                                        <p:attrNameLst>
                                          <p:attrName>style.visibility</p:attrName>
                                        </p:attrNameLst>
                                      </p:cBhvr>
                                      <p:to>
                                        <p:strVal val="visible"/>
                                      </p:to>
                                    </p:set>
                                  </p:childTnLst>
                                </p:cTn>
                              </p:par>
                              <p:par>
                                <p:cTn id="27" presetID="1" presetClass="entr" presetSubtype="0" fill="hold" grpId="0" nodeType="withEffect" nodePh="1">
                                  <p:stCondLst>
                                    <p:cond delay="0"/>
                                  </p:stCondLst>
                                  <p:endCondLst>
                                    <p:cond evt="begin" delay="0">
                                      <p:tn val="27"/>
                                    </p:cond>
                                  </p:endCondLst>
                                  <p:childTnLst>
                                    <p:set>
                                      <p:cBhvr>
                                        <p:cTn id="28" dur="1" fill="hold">
                                          <p:stCondLst>
                                            <p:cond delay="0"/>
                                          </p:stCondLst>
                                        </p:cTn>
                                        <p:tgtEl>
                                          <p:spTgt spid="18451"/>
                                        </p:tgtEl>
                                        <p:attrNameLst>
                                          <p:attrName>style.visibility</p:attrName>
                                        </p:attrNameLst>
                                      </p:cBhvr>
                                      <p:to>
                                        <p:strVal val="visible"/>
                                      </p:to>
                                    </p:set>
                                  </p:childTnLst>
                                </p:cTn>
                              </p:par>
                              <p:par>
                                <p:cTn id="29" presetID="1" presetClass="entr" presetSubtype="0" fill="hold" grpId="0" nodeType="withEffect" nodePh="1">
                                  <p:stCondLst>
                                    <p:cond delay="0"/>
                                  </p:stCondLst>
                                  <p:endCondLst>
                                    <p:cond evt="begin" delay="0">
                                      <p:tn val="29"/>
                                    </p:cond>
                                  </p:endCondLst>
                                  <p:childTnLst>
                                    <p:set>
                                      <p:cBhvr>
                                        <p:cTn id="30" dur="1" fill="hold">
                                          <p:stCondLst>
                                            <p:cond delay="0"/>
                                          </p:stCondLst>
                                        </p:cTn>
                                        <p:tgtEl>
                                          <p:spTgt spid="18452"/>
                                        </p:tgtEl>
                                        <p:attrNameLst>
                                          <p:attrName>style.visibility</p:attrName>
                                        </p:attrNameLst>
                                      </p:cBhvr>
                                      <p:to>
                                        <p:strVal val="visible"/>
                                      </p:to>
                                    </p:set>
                                  </p:childTnLst>
                                </p:cTn>
                              </p:par>
                              <p:par>
                                <p:cTn id="31" presetID="1" presetClass="entr" presetSubtype="0" fill="hold" grpId="0" nodeType="withEffect" nodePh="1">
                                  <p:stCondLst>
                                    <p:cond delay="0"/>
                                  </p:stCondLst>
                                  <p:endCondLst>
                                    <p:cond evt="begin" delay="0">
                                      <p:tn val="31"/>
                                    </p:cond>
                                  </p:endCondLst>
                                  <p:childTnLst>
                                    <p:set>
                                      <p:cBhvr>
                                        <p:cTn id="32" dur="1" fill="hold">
                                          <p:stCondLst>
                                            <p:cond delay="0"/>
                                          </p:stCondLst>
                                        </p:cTn>
                                        <p:tgtEl>
                                          <p:spTgt spid="1845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4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45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45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45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458"/>
                                        </p:tgtEl>
                                        <p:attrNameLst>
                                          <p:attrName>style.visibility</p:attrName>
                                        </p:attrNameLst>
                                      </p:cBhvr>
                                      <p:to>
                                        <p:strVal val="visible"/>
                                      </p:to>
                                    </p:set>
                                  </p:childTnLst>
                                </p:cTn>
                              </p:par>
                              <p:par>
                                <p:cTn id="43" presetID="1" presetClass="entr" presetSubtype="0" fill="hold" grpId="0" nodeType="withEffect" nodePh="1">
                                  <p:stCondLst>
                                    <p:cond delay="0"/>
                                  </p:stCondLst>
                                  <p:endCondLst>
                                    <p:cond evt="begin" delay="0">
                                      <p:tn val="43"/>
                                    </p:cond>
                                  </p:endCondLst>
                                  <p:childTnLst>
                                    <p:set>
                                      <p:cBhvr>
                                        <p:cTn id="44" dur="1" fill="hold">
                                          <p:stCondLst>
                                            <p:cond delay="0"/>
                                          </p:stCondLst>
                                        </p:cTn>
                                        <p:tgtEl>
                                          <p:spTgt spid="1845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animBg="1"/>
      <p:bldP spid="18441" grpId="0" animBg="1"/>
      <p:bldP spid="150536" grpId="0"/>
      <p:bldP spid="150537" grpId="0"/>
      <p:bldP spid="150540" grpId="0"/>
      <p:bldP spid="150542" grpId="0"/>
      <p:bldP spid="150544" grpId="0"/>
      <p:bldP spid="150545" grpId="0"/>
      <p:bldP spid="150546" grpId="0"/>
      <p:bldP spid="18449" grpId="0" animBg="1"/>
      <p:bldP spid="18450" grpId="0"/>
      <p:bldP spid="18451" grpId="0"/>
      <p:bldP spid="18452" grpId="0"/>
      <p:bldP spid="18453" grpId="0"/>
      <p:bldP spid="18454" grpId="0" animBg="1"/>
      <p:bldP spid="18455" grpId="0" animBg="1"/>
      <p:bldP spid="18456" grpId="0" animBg="1"/>
      <p:bldP spid="18457" grpId="0" animBg="1"/>
      <p:bldP spid="18458" grpId="0" animBg="1"/>
      <p:bldP spid="18459" grpId="0"/>
      <p:bldP spid="1846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7"/>
          <p:cNvSpPr txBox="1">
            <a:spLocks noChangeArrowheads="1"/>
          </p:cNvSpPr>
          <p:nvPr/>
        </p:nvSpPr>
        <p:spPr bwMode="auto">
          <a:xfrm>
            <a:off x="381000" y="2209800"/>
            <a:ext cx="5638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400"/>
              <a:t>Given: </a:t>
            </a:r>
            <a:r>
              <a:rPr lang="en-US" sz="2400" b="0" i="1"/>
              <a:t>QP </a:t>
            </a:r>
            <a:r>
              <a:rPr lang="en-US" sz="2400" b="0"/>
              <a:t>bisects </a:t>
            </a:r>
            <a:r>
              <a:rPr lang="en-US" sz="2400" b="0">
                <a:sym typeface="Symbol" charset="0"/>
              </a:rPr>
              <a:t></a:t>
            </a:r>
            <a:r>
              <a:rPr lang="en-US" sz="2400" b="0" i="1">
                <a:sym typeface="Symbol" charset="0"/>
              </a:rPr>
              <a:t>RQS</a:t>
            </a:r>
            <a:r>
              <a:rPr lang="en-US" sz="2400" b="0"/>
              <a:t>. </a:t>
            </a:r>
            <a:r>
              <a:rPr lang="en-US" sz="2400" b="0" i="1"/>
              <a:t>QR</a:t>
            </a:r>
            <a:r>
              <a:rPr lang="en-US" sz="2400" b="0"/>
              <a:t> </a:t>
            </a:r>
            <a:r>
              <a:rPr lang="en-US" sz="2400" b="0">
                <a:sym typeface="Symbol" charset="0"/>
              </a:rPr>
              <a:t> </a:t>
            </a:r>
            <a:r>
              <a:rPr lang="en-US" sz="2400" b="0" i="1">
                <a:sym typeface="Symbol" charset="0"/>
              </a:rPr>
              <a:t>QS</a:t>
            </a:r>
          </a:p>
        </p:txBody>
      </p:sp>
      <p:sp>
        <p:nvSpPr>
          <p:cNvPr id="19461" name="Text Box 8"/>
          <p:cNvSpPr txBox="1">
            <a:spLocks noChangeArrowheads="1"/>
          </p:cNvSpPr>
          <p:nvPr/>
        </p:nvSpPr>
        <p:spPr bwMode="auto">
          <a:xfrm>
            <a:off x="381000" y="2819400"/>
            <a:ext cx="4114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400"/>
              <a:t>Prove: </a:t>
            </a:r>
            <a:r>
              <a:rPr lang="en-US" sz="2400" b="0"/>
              <a:t>∆</a:t>
            </a:r>
            <a:r>
              <a:rPr lang="en-US" sz="2400" b="0" i="1">
                <a:sym typeface="Symbol" charset="0"/>
              </a:rPr>
              <a:t>RQP</a:t>
            </a:r>
            <a:r>
              <a:rPr lang="en-US" sz="2400" b="0">
                <a:sym typeface="Symbol" charset="0"/>
              </a:rPr>
              <a:t>  </a:t>
            </a:r>
            <a:r>
              <a:rPr lang="en-US" sz="2400" b="0"/>
              <a:t>∆</a:t>
            </a:r>
            <a:r>
              <a:rPr lang="en-US" sz="2400" b="0" i="1">
                <a:sym typeface="Symbol" charset="0"/>
              </a:rPr>
              <a:t>SQP</a:t>
            </a:r>
          </a:p>
        </p:txBody>
      </p:sp>
      <p:sp>
        <p:nvSpPr>
          <p:cNvPr id="19463" name="Line 38"/>
          <p:cNvSpPr>
            <a:spLocks noChangeShapeType="1"/>
          </p:cNvSpPr>
          <p:nvPr/>
        </p:nvSpPr>
        <p:spPr bwMode="auto">
          <a:xfrm>
            <a:off x="4508500" y="2286000"/>
            <a:ext cx="3810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64" name="Line 39"/>
          <p:cNvSpPr>
            <a:spLocks noChangeShapeType="1"/>
          </p:cNvSpPr>
          <p:nvPr/>
        </p:nvSpPr>
        <p:spPr bwMode="auto">
          <a:xfrm>
            <a:off x="5295900" y="2286000"/>
            <a:ext cx="4572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65" name="Rectangle 10"/>
          <p:cNvSpPr>
            <a:spLocks noChangeArrowheads="1"/>
          </p:cNvSpPr>
          <p:nvPr/>
        </p:nvSpPr>
        <p:spPr bwMode="auto">
          <a:xfrm>
            <a:off x="3276600" y="3505200"/>
            <a:ext cx="3200400" cy="530225"/>
          </a:xfrm>
          <a:prstGeom prst="rect">
            <a:avLst/>
          </a:prstGeom>
          <a:solidFill>
            <a:srgbClr val="558ED5"/>
          </a:solidFill>
          <a:ln>
            <a:noFill/>
          </a:ln>
        </p:spPr>
        <p:txBody>
          <a:bodyPr anchor="ctr"/>
          <a:lstStyle/>
          <a:p>
            <a:pPr>
              <a:spcBef>
                <a:spcPct val="20000"/>
              </a:spcBef>
            </a:pPr>
            <a:r>
              <a:rPr lang="en-US" sz="2000"/>
              <a:t>Reasons</a:t>
            </a:r>
          </a:p>
        </p:txBody>
      </p:sp>
      <p:sp>
        <p:nvSpPr>
          <p:cNvPr id="19466" name="Rectangle 11"/>
          <p:cNvSpPr>
            <a:spLocks noChangeArrowheads="1"/>
          </p:cNvSpPr>
          <p:nvPr/>
        </p:nvSpPr>
        <p:spPr bwMode="auto">
          <a:xfrm>
            <a:off x="457200" y="3505200"/>
            <a:ext cx="2819400" cy="530225"/>
          </a:xfrm>
          <a:prstGeom prst="rect">
            <a:avLst/>
          </a:prstGeom>
          <a:solidFill>
            <a:srgbClr val="558ED5"/>
          </a:solidFill>
          <a:ln>
            <a:noFill/>
          </a:ln>
        </p:spPr>
        <p:txBody>
          <a:bodyPr anchor="ctr"/>
          <a:lstStyle/>
          <a:p>
            <a:pPr>
              <a:spcBef>
                <a:spcPct val="20000"/>
              </a:spcBef>
            </a:pPr>
            <a:r>
              <a:rPr lang="en-US" sz="2000" dirty="0"/>
              <a:t>Statements</a:t>
            </a:r>
          </a:p>
        </p:txBody>
      </p:sp>
      <p:sp>
        <p:nvSpPr>
          <p:cNvPr id="151564" name="Rectangle 12"/>
          <p:cNvSpPr>
            <a:spLocks noChangeArrowheads="1"/>
          </p:cNvSpPr>
          <p:nvPr/>
        </p:nvSpPr>
        <p:spPr bwMode="auto">
          <a:xfrm>
            <a:off x="3276600" y="5813425"/>
            <a:ext cx="32004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dirty="0"/>
              <a:t>5.</a:t>
            </a:r>
            <a:r>
              <a:rPr lang="en-US" sz="2000" b="0" dirty="0"/>
              <a:t> SAS </a:t>
            </a:r>
          </a:p>
        </p:txBody>
      </p:sp>
      <p:sp>
        <p:nvSpPr>
          <p:cNvPr id="151565" name="Rectangle 13"/>
          <p:cNvSpPr>
            <a:spLocks noChangeArrowheads="1"/>
          </p:cNvSpPr>
          <p:nvPr/>
        </p:nvSpPr>
        <p:spPr bwMode="auto">
          <a:xfrm>
            <a:off x="457200" y="5813425"/>
            <a:ext cx="28194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a:sym typeface="Symbol" charset="0"/>
              </a:rPr>
              <a:t>5.</a:t>
            </a:r>
            <a:r>
              <a:rPr lang="en-US" sz="2000" b="0">
                <a:sym typeface="Symbol" charset="0"/>
              </a:rPr>
              <a:t> </a:t>
            </a:r>
            <a:r>
              <a:rPr lang="en-US" sz="2400" b="0"/>
              <a:t>∆</a:t>
            </a:r>
            <a:r>
              <a:rPr lang="en-US" sz="2000" b="0" i="1">
                <a:sym typeface="Symbol" charset="0"/>
              </a:rPr>
              <a:t>RQP</a:t>
            </a:r>
            <a:r>
              <a:rPr lang="en-US" sz="2000" b="0">
                <a:sym typeface="Symbol" charset="0"/>
              </a:rPr>
              <a:t>  </a:t>
            </a:r>
            <a:r>
              <a:rPr lang="en-US" sz="2400" b="0"/>
              <a:t>∆</a:t>
            </a:r>
            <a:r>
              <a:rPr lang="en-US" sz="2000" b="0" i="1">
                <a:sym typeface="Symbol" charset="0"/>
              </a:rPr>
              <a:t>SQP</a:t>
            </a:r>
          </a:p>
        </p:txBody>
      </p:sp>
      <p:sp>
        <p:nvSpPr>
          <p:cNvPr id="19462" name="Line 37"/>
          <p:cNvSpPr>
            <a:spLocks noChangeShapeType="1"/>
          </p:cNvSpPr>
          <p:nvPr/>
        </p:nvSpPr>
        <p:spPr bwMode="auto">
          <a:xfrm>
            <a:off x="1676400" y="2273300"/>
            <a:ext cx="457200" cy="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51566" name="Rectangle 14"/>
          <p:cNvSpPr>
            <a:spLocks noChangeArrowheads="1"/>
          </p:cNvSpPr>
          <p:nvPr/>
        </p:nvSpPr>
        <p:spPr bwMode="auto">
          <a:xfrm>
            <a:off x="3276600" y="5368925"/>
            <a:ext cx="32004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a:t>4.</a:t>
            </a:r>
            <a:r>
              <a:rPr lang="en-US" sz="2000" b="0"/>
              <a:t> Reflex. Prop. of </a:t>
            </a:r>
            <a:r>
              <a:rPr lang="en-US" sz="2000" b="0">
                <a:sym typeface="Symbol" charset="0"/>
              </a:rPr>
              <a:t></a:t>
            </a:r>
          </a:p>
        </p:txBody>
      </p:sp>
      <p:sp>
        <p:nvSpPr>
          <p:cNvPr id="151568" name="Rectangle 16"/>
          <p:cNvSpPr>
            <a:spLocks noChangeArrowheads="1"/>
          </p:cNvSpPr>
          <p:nvPr/>
        </p:nvSpPr>
        <p:spPr bwMode="auto">
          <a:xfrm>
            <a:off x="3276600" y="4051300"/>
            <a:ext cx="32004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a:t>1.</a:t>
            </a:r>
            <a:r>
              <a:rPr lang="en-US" sz="2000" b="0"/>
              <a:t> Given</a:t>
            </a:r>
          </a:p>
        </p:txBody>
      </p:sp>
      <p:sp>
        <p:nvSpPr>
          <p:cNvPr id="151570" name="Rectangle 18"/>
          <p:cNvSpPr>
            <a:spLocks noChangeArrowheads="1"/>
          </p:cNvSpPr>
          <p:nvPr/>
        </p:nvSpPr>
        <p:spPr bwMode="auto">
          <a:xfrm>
            <a:off x="3276600" y="4940300"/>
            <a:ext cx="32004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000" dirty="0"/>
              <a:t>3.</a:t>
            </a:r>
            <a:r>
              <a:rPr lang="en-US" sz="2000" b="0" dirty="0"/>
              <a:t> Def. of angle bisector</a:t>
            </a:r>
            <a:endParaRPr lang="en-US" sz="2000" b="0" dirty="0">
              <a:sym typeface="Symbol" charset="0"/>
            </a:endParaRPr>
          </a:p>
        </p:txBody>
      </p:sp>
      <p:sp>
        <p:nvSpPr>
          <p:cNvPr id="151571" name="Rectangle 19"/>
          <p:cNvSpPr>
            <a:spLocks noChangeArrowheads="1"/>
          </p:cNvSpPr>
          <p:nvPr/>
        </p:nvSpPr>
        <p:spPr bwMode="auto">
          <a:xfrm>
            <a:off x="457200" y="4940300"/>
            <a:ext cx="28194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000">
                <a:sym typeface="Symbol" charset="0"/>
              </a:rPr>
              <a:t>3.</a:t>
            </a:r>
            <a:r>
              <a:rPr lang="en-US" sz="2000" b="0">
                <a:sym typeface="Symbol" charset="0"/>
              </a:rPr>
              <a:t> </a:t>
            </a:r>
            <a:r>
              <a:rPr lang="en-US" sz="2000" b="0" i="1">
                <a:sym typeface="Symbol" charset="0"/>
              </a:rPr>
              <a:t>RQP </a:t>
            </a:r>
            <a:r>
              <a:rPr lang="en-US" sz="2000" b="0">
                <a:sym typeface="Symbol" charset="0"/>
              </a:rPr>
              <a:t> </a:t>
            </a:r>
            <a:r>
              <a:rPr lang="en-US" sz="2000" b="0" i="1">
                <a:sym typeface="Symbol" charset="0"/>
              </a:rPr>
              <a:t>SQP</a:t>
            </a:r>
          </a:p>
        </p:txBody>
      </p:sp>
      <p:sp>
        <p:nvSpPr>
          <p:cNvPr id="151572" name="Rectangle 20"/>
          <p:cNvSpPr>
            <a:spLocks noChangeArrowheads="1"/>
          </p:cNvSpPr>
          <p:nvPr/>
        </p:nvSpPr>
        <p:spPr bwMode="auto">
          <a:xfrm>
            <a:off x="3276600" y="4495800"/>
            <a:ext cx="32004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000"/>
              <a:t>2.</a:t>
            </a:r>
            <a:r>
              <a:rPr lang="en-US" sz="2000" b="0"/>
              <a:t> Given</a:t>
            </a:r>
          </a:p>
        </p:txBody>
      </p:sp>
      <p:sp>
        <p:nvSpPr>
          <p:cNvPr id="19474" name="Line 22"/>
          <p:cNvSpPr>
            <a:spLocks noChangeShapeType="1"/>
          </p:cNvSpPr>
          <p:nvPr/>
        </p:nvSpPr>
        <p:spPr bwMode="auto">
          <a:xfrm>
            <a:off x="457200" y="3505200"/>
            <a:ext cx="6019800"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75" name="Line 23"/>
          <p:cNvSpPr>
            <a:spLocks noChangeShapeType="1"/>
          </p:cNvSpPr>
          <p:nvPr/>
        </p:nvSpPr>
        <p:spPr bwMode="auto">
          <a:xfrm>
            <a:off x="457200" y="4940300"/>
            <a:ext cx="60198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sp>
        <p:nvSpPr>
          <p:cNvPr id="19476" name="Line 24"/>
          <p:cNvSpPr>
            <a:spLocks noChangeShapeType="1"/>
          </p:cNvSpPr>
          <p:nvPr/>
        </p:nvSpPr>
        <p:spPr bwMode="auto">
          <a:xfrm>
            <a:off x="457200" y="5384800"/>
            <a:ext cx="60198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sp>
        <p:nvSpPr>
          <p:cNvPr id="19477" name="Line 25"/>
          <p:cNvSpPr>
            <a:spLocks noChangeShapeType="1"/>
          </p:cNvSpPr>
          <p:nvPr/>
        </p:nvSpPr>
        <p:spPr bwMode="auto">
          <a:xfrm>
            <a:off x="457200" y="5829300"/>
            <a:ext cx="60198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sp>
        <p:nvSpPr>
          <p:cNvPr id="19478" name="Line 26"/>
          <p:cNvSpPr>
            <a:spLocks noChangeShapeType="1"/>
          </p:cNvSpPr>
          <p:nvPr/>
        </p:nvSpPr>
        <p:spPr bwMode="auto">
          <a:xfrm>
            <a:off x="457200" y="5813425"/>
            <a:ext cx="60198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sp>
        <p:nvSpPr>
          <p:cNvPr id="19479" name="Line 27"/>
          <p:cNvSpPr>
            <a:spLocks noChangeShapeType="1"/>
          </p:cNvSpPr>
          <p:nvPr/>
        </p:nvSpPr>
        <p:spPr bwMode="auto">
          <a:xfrm>
            <a:off x="457200" y="6257925"/>
            <a:ext cx="6019800" cy="0"/>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80" name="Line 28"/>
          <p:cNvSpPr>
            <a:spLocks noChangeShapeType="1"/>
          </p:cNvSpPr>
          <p:nvPr/>
        </p:nvSpPr>
        <p:spPr bwMode="auto">
          <a:xfrm>
            <a:off x="457200" y="3505200"/>
            <a:ext cx="0" cy="2752725"/>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81" name="Line 29"/>
          <p:cNvSpPr>
            <a:spLocks noChangeShapeType="1"/>
          </p:cNvSpPr>
          <p:nvPr/>
        </p:nvSpPr>
        <p:spPr bwMode="auto">
          <a:xfrm>
            <a:off x="3276600" y="3505200"/>
            <a:ext cx="0" cy="53022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82" name="Line 30"/>
          <p:cNvSpPr>
            <a:spLocks noChangeShapeType="1"/>
          </p:cNvSpPr>
          <p:nvPr/>
        </p:nvSpPr>
        <p:spPr bwMode="auto">
          <a:xfrm>
            <a:off x="6477000" y="3505200"/>
            <a:ext cx="0" cy="2752725"/>
          </a:xfrm>
          <a:prstGeom prst="line">
            <a:avLst/>
          </a:prstGeom>
          <a:noFill/>
          <a:ln w="12700"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83" name="Line 31"/>
          <p:cNvSpPr>
            <a:spLocks noChangeShapeType="1"/>
          </p:cNvSpPr>
          <p:nvPr/>
        </p:nvSpPr>
        <p:spPr bwMode="auto">
          <a:xfrm>
            <a:off x="457200" y="4038600"/>
            <a:ext cx="6019800" cy="0"/>
          </a:xfrm>
          <a:prstGeom prst="line">
            <a:avLst/>
          </a:prstGeom>
          <a:noFill/>
          <a:ln w="28575">
            <a:solidFill>
              <a:srgbClr val="009900"/>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84" name="Line 32"/>
          <p:cNvSpPr>
            <a:spLocks noChangeShapeType="1"/>
          </p:cNvSpPr>
          <p:nvPr/>
        </p:nvSpPr>
        <p:spPr bwMode="auto">
          <a:xfrm>
            <a:off x="3276600" y="4035425"/>
            <a:ext cx="0" cy="22225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12700">
                <a:solidFill>
                  <a:srgbClr val="000000"/>
                </a:solidFill>
                <a:round/>
                <a:headEnd/>
                <a:tailEnd/>
              </a14:hiddenLine>
            </a:ext>
          </a:extLst>
        </p:spPr>
        <p:txBody>
          <a:bodyPr anchor="ctr">
            <a:spAutoFit/>
          </a:bodyPr>
          <a:lstStyle/>
          <a:p>
            <a:endParaRPr lang="en-US"/>
          </a:p>
        </p:txBody>
      </p:sp>
      <p:grpSp>
        <p:nvGrpSpPr>
          <p:cNvPr id="2" name="Group 61"/>
          <p:cNvGrpSpPr>
            <a:grpSpLocks/>
          </p:cNvGrpSpPr>
          <p:nvPr/>
        </p:nvGrpSpPr>
        <p:grpSpPr bwMode="auto">
          <a:xfrm>
            <a:off x="457200" y="4495800"/>
            <a:ext cx="2819400" cy="444500"/>
            <a:chOff x="288" y="2542"/>
            <a:chExt cx="1776" cy="280"/>
          </a:xfrm>
        </p:grpSpPr>
        <p:sp>
          <p:nvSpPr>
            <p:cNvPr id="19495" name="Rectangle 21"/>
            <p:cNvSpPr>
              <a:spLocks noChangeArrowheads="1"/>
            </p:cNvSpPr>
            <p:nvPr/>
          </p:nvSpPr>
          <p:spPr bwMode="auto">
            <a:xfrm>
              <a:off x="288" y="2542"/>
              <a:ext cx="1776"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000"/>
                <a:t>2.</a:t>
              </a:r>
              <a:r>
                <a:rPr lang="en-US" sz="2000" b="0"/>
                <a:t> </a:t>
              </a:r>
              <a:r>
                <a:rPr lang="en-US" sz="2000" b="0" i="1"/>
                <a:t>QP </a:t>
              </a:r>
              <a:r>
                <a:rPr lang="en-US" sz="2000" b="0"/>
                <a:t>bisects </a:t>
              </a:r>
              <a:r>
                <a:rPr lang="en-US" sz="2000" b="0">
                  <a:sym typeface="Symbol" charset="0"/>
                </a:rPr>
                <a:t></a:t>
              </a:r>
              <a:r>
                <a:rPr lang="en-US" sz="2000" b="0" i="1">
                  <a:sym typeface="Symbol" charset="0"/>
                </a:rPr>
                <a:t>RQS</a:t>
              </a:r>
            </a:p>
          </p:txBody>
        </p:sp>
        <p:sp>
          <p:nvSpPr>
            <p:cNvPr id="19496" name="Line 51"/>
            <p:cNvSpPr>
              <a:spLocks noChangeShapeType="1"/>
            </p:cNvSpPr>
            <p:nvPr/>
          </p:nvSpPr>
          <p:spPr bwMode="auto">
            <a:xfrm>
              <a:off x="491" y="2592"/>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nchor="ctr">
              <a:spAutoFit/>
            </a:bodyPr>
            <a:lstStyle/>
            <a:p>
              <a:endParaRPr lang="en-US"/>
            </a:p>
          </p:txBody>
        </p:sp>
      </p:grpSp>
      <p:grpSp>
        <p:nvGrpSpPr>
          <p:cNvPr id="3" name="Group 60"/>
          <p:cNvGrpSpPr>
            <a:grpSpLocks/>
          </p:cNvGrpSpPr>
          <p:nvPr/>
        </p:nvGrpSpPr>
        <p:grpSpPr bwMode="auto">
          <a:xfrm>
            <a:off x="457200" y="4051300"/>
            <a:ext cx="2819400" cy="444500"/>
            <a:chOff x="288" y="3102"/>
            <a:chExt cx="1776" cy="280"/>
          </a:xfrm>
        </p:grpSpPr>
        <p:sp>
          <p:nvSpPr>
            <p:cNvPr id="19492" name="Rectangle 17"/>
            <p:cNvSpPr>
              <a:spLocks noChangeArrowheads="1"/>
            </p:cNvSpPr>
            <p:nvPr/>
          </p:nvSpPr>
          <p:spPr bwMode="auto">
            <a:xfrm>
              <a:off x="288" y="3102"/>
              <a:ext cx="1776"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dirty="0"/>
                <a:t>1.</a:t>
              </a:r>
              <a:r>
                <a:rPr lang="en-US" sz="2000" b="0" i="1" dirty="0"/>
                <a:t> QR </a:t>
              </a:r>
              <a:r>
                <a:rPr lang="en-US" sz="2000" b="0" dirty="0">
                  <a:sym typeface="Symbol" charset="0"/>
                </a:rPr>
                <a:t> </a:t>
              </a:r>
              <a:r>
                <a:rPr lang="en-US" sz="2000" b="0" i="1" dirty="0">
                  <a:sym typeface="Symbol" charset="0"/>
                </a:rPr>
                <a:t>QS</a:t>
              </a:r>
            </a:p>
          </p:txBody>
        </p:sp>
        <p:sp>
          <p:nvSpPr>
            <p:cNvPr id="19493" name="Line 52"/>
            <p:cNvSpPr>
              <a:spLocks noChangeShapeType="1"/>
            </p:cNvSpPr>
            <p:nvPr/>
          </p:nvSpPr>
          <p:spPr bwMode="auto">
            <a:xfrm>
              <a:off x="483" y="3136"/>
              <a:ext cx="24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94" name="Line 53"/>
            <p:cNvSpPr>
              <a:spLocks noChangeShapeType="1"/>
            </p:cNvSpPr>
            <p:nvPr/>
          </p:nvSpPr>
          <p:spPr bwMode="auto">
            <a:xfrm>
              <a:off x="832" y="3143"/>
              <a:ext cx="24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grpSp>
        <p:nvGrpSpPr>
          <p:cNvPr id="4" name="Group 59"/>
          <p:cNvGrpSpPr>
            <a:grpSpLocks/>
          </p:cNvGrpSpPr>
          <p:nvPr/>
        </p:nvGrpSpPr>
        <p:grpSpPr bwMode="auto">
          <a:xfrm>
            <a:off x="457200" y="5422900"/>
            <a:ext cx="2819400" cy="444500"/>
            <a:chOff x="288" y="3382"/>
            <a:chExt cx="1776" cy="280"/>
          </a:xfrm>
        </p:grpSpPr>
        <p:sp>
          <p:nvSpPr>
            <p:cNvPr id="19489" name="Rectangle 15"/>
            <p:cNvSpPr>
              <a:spLocks noChangeArrowheads="1"/>
            </p:cNvSpPr>
            <p:nvPr/>
          </p:nvSpPr>
          <p:spPr bwMode="auto">
            <a:xfrm>
              <a:off x="288" y="3382"/>
              <a:ext cx="1776"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a:spcBef>
                  <a:spcPct val="20000"/>
                </a:spcBef>
              </a:pPr>
              <a:r>
                <a:rPr lang="en-US" sz="2000"/>
                <a:t>4.</a:t>
              </a:r>
              <a:r>
                <a:rPr lang="en-US" sz="2000" b="0" i="1"/>
                <a:t> QP </a:t>
              </a:r>
              <a:r>
                <a:rPr lang="en-US" sz="2000" b="0">
                  <a:sym typeface="Symbol" charset="0"/>
                </a:rPr>
                <a:t> </a:t>
              </a:r>
              <a:r>
                <a:rPr lang="en-US" sz="2000" b="0" i="1"/>
                <a:t>QP</a:t>
              </a:r>
              <a:endParaRPr lang="en-US" sz="2000" b="0" i="1">
                <a:sym typeface="Symbol" charset="0"/>
              </a:endParaRPr>
            </a:p>
          </p:txBody>
        </p:sp>
        <p:sp>
          <p:nvSpPr>
            <p:cNvPr id="19490" name="Line 54"/>
            <p:cNvSpPr>
              <a:spLocks noChangeShapeType="1"/>
            </p:cNvSpPr>
            <p:nvPr/>
          </p:nvSpPr>
          <p:spPr bwMode="auto">
            <a:xfrm>
              <a:off x="504" y="3428"/>
              <a:ext cx="24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9491" name="Line 55"/>
            <p:cNvSpPr>
              <a:spLocks noChangeShapeType="1"/>
            </p:cNvSpPr>
            <p:nvPr/>
          </p:nvSpPr>
          <p:spPr bwMode="auto">
            <a:xfrm>
              <a:off x="876" y="3428"/>
              <a:ext cx="24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sp>
        <p:nvSpPr>
          <p:cNvPr id="19488" name="Line 62"/>
          <p:cNvSpPr>
            <a:spLocks noChangeShapeType="1"/>
          </p:cNvSpPr>
          <p:nvPr/>
        </p:nvSpPr>
        <p:spPr bwMode="auto">
          <a:xfrm>
            <a:off x="3276600" y="3505200"/>
            <a:ext cx="0" cy="274320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5" name="Title 4"/>
          <p:cNvSpPr>
            <a:spLocks noGrp="1"/>
          </p:cNvSpPr>
          <p:nvPr>
            <p:ph type="title"/>
          </p:nvPr>
        </p:nvSpPr>
        <p:spPr/>
        <p:txBody>
          <a:bodyPr/>
          <a:lstStyle/>
          <a:p>
            <a:pPr algn="l"/>
            <a:r>
              <a:rPr lang="en-US" dirty="0"/>
              <a:t>Write a Two-Column Proof</a:t>
            </a:r>
          </a:p>
        </p:txBody>
      </p:sp>
      <p:pic>
        <p:nvPicPr>
          <p:cNvPr id="1945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270" y="1703172"/>
            <a:ext cx="3148730" cy="31468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55364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15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157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157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157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15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156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15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64" grpId="0"/>
      <p:bldP spid="151565" grpId="0"/>
      <p:bldP spid="151566" grpId="0"/>
      <p:bldP spid="151568" grpId="0"/>
      <p:bldP spid="151570" grpId="0"/>
      <p:bldP spid="151571" grpId="0"/>
      <p:bldP spid="15157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39" y="4003964"/>
            <a:ext cx="3825875" cy="2217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2292" name="Group 63"/>
          <p:cNvGrpSpPr>
            <a:grpSpLocks/>
          </p:cNvGrpSpPr>
          <p:nvPr/>
        </p:nvGrpSpPr>
        <p:grpSpPr bwMode="auto">
          <a:xfrm>
            <a:off x="304800" y="2133600"/>
            <a:ext cx="7848600" cy="1136650"/>
            <a:chOff x="192" y="1344"/>
            <a:chExt cx="4944" cy="716"/>
          </a:xfrm>
        </p:grpSpPr>
        <p:sp>
          <p:nvSpPr>
            <p:cNvPr id="12293" name="Text Box 53"/>
            <p:cNvSpPr txBox="1">
              <a:spLocks noChangeArrowheads="1"/>
            </p:cNvSpPr>
            <p:nvPr/>
          </p:nvSpPr>
          <p:spPr bwMode="auto">
            <a:xfrm>
              <a:off x="192" y="1733"/>
              <a:ext cx="4264"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800" dirty="0"/>
                <a:t>Prove:</a:t>
              </a:r>
              <a:endParaRPr lang="en-US" sz="2800" b="0" dirty="0">
                <a:sym typeface="Symbol" charset="0"/>
              </a:endParaRPr>
            </a:p>
          </p:txBody>
        </p:sp>
        <p:sp>
          <p:nvSpPr>
            <p:cNvPr id="12294" name="Text Box 54"/>
            <p:cNvSpPr txBox="1">
              <a:spLocks noChangeArrowheads="1"/>
            </p:cNvSpPr>
            <p:nvPr/>
          </p:nvSpPr>
          <p:spPr bwMode="auto">
            <a:xfrm>
              <a:off x="192" y="1344"/>
              <a:ext cx="4944"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charset="0"/>
                  <a:ea typeface="ＭＳ Ｐゴシック" charset="0"/>
                </a:defRPr>
              </a:lvl1pPr>
              <a:lvl2pPr marL="742950" indent="-285750">
                <a:defRPr sz="3200" b="1">
                  <a:solidFill>
                    <a:schemeClr val="tx1"/>
                  </a:solidFill>
                  <a:latin typeface="Verdana" charset="0"/>
                  <a:ea typeface="ＭＳ Ｐゴシック" charset="0"/>
                </a:defRPr>
              </a:lvl2pPr>
              <a:lvl3pPr marL="1143000" indent="-228600">
                <a:defRPr sz="3200" b="1">
                  <a:solidFill>
                    <a:schemeClr val="tx1"/>
                  </a:solidFill>
                  <a:latin typeface="Verdana" charset="0"/>
                  <a:ea typeface="ＭＳ Ｐゴシック" charset="0"/>
                </a:defRPr>
              </a:lvl3pPr>
              <a:lvl4pPr marL="1600200" indent="-228600">
                <a:defRPr sz="3200" b="1">
                  <a:solidFill>
                    <a:schemeClr val="tx1"/>
                  </a:solidFill>
                  <a:latin typeface="Verdana" charset="0"/>
                  <a:ea typeface="ＭＳ Ｐゴシック" charset="0"/>
                </a:defRPr>
              </a:lvl4pPr>
              <a:lvl5pPr marL="2057400" indent="-228600">
                <a:defRPr sz="3200" b="1">
                  <a:solidFill>
                    <a:schemeClr val="tx1"/>
                  </a:solidFill>
                  <a:latin typeface="Verdana" charset="0"/>
                  <a:ea typeface="ＭＳ Ｐゴシック" charset="0"/>
                </a:defRPr>
              </a:lvl5pPr>
              <a:lvl6pPr marL="2514600" indent="-228600" algn="ctr" eaLnBrk="0" fontAlgn="base" hangingPunct="0">
                <a:spcBef>
                  <a:spcPct val="50000"/>
                </a:spcBef>
                <a:spcAft>
                  <a:spcPct val="0"/>
                </a:spcAft>
                <a:defRPr sz="3200" b="1">
                  <a:solidFill>
                    <a:schemeClr val="tx1"/>
                  </a:solidFill>
                  <a:latin typeface="Verdana" charset="0"/>
                  <a:ea typeface="ＭＳ Ｐゴシック" charset="0"/>
                </a:defRPr>
              </a:lvl6pPr>
              <a:lvl7pPr marL="2971800" indent="-228600" algn="ctr" eaLnBrk="0" fontAlgn="base" hangingPunct="0">
                <a:spcBef>
                  <a:spcPct val="50000"/>
                </a:spcBef>
                <a:spcAft>
                  <a:spcPct val="0"/>
                </a:spcAft>
                <a:defRPr sz="3200" b="1">
                  <a:solidFill>
                    <a:schemeClr val="tx1"/>
                  </a:solidFill>
                  <a:latin typeface="Verdana" charset="0"/>
                  <a:ea typeface="ＭＳ Ｐゴシック" charset="0"/>
                </a:defRPr>
              </a:lvl7pPr>
              <a:lvl8pPr marL="3429000" indent="-228600" algn="ctr" eaLnBrk="0" fontAlgn="base" hangingPunct="0">
                <a:spcBef>
                  <a:spcPct val="50000"/>
                </a:spcBef>
                <a:spcAft>
                  <a:spcPct val="0"/>
                </a:spcAft>
                <a:defRPr sz="3200" b="1">
                  <a:solidFill>
                    <a:schemeClr val="tx1"/>
                  </a:solidFill>
                  <a:latin typeface="Verdana" charset="0"/>
                  <a:ea typeface="ＭＳ Ｐゴシック" charset="0"/>
                </a:defRPr>
              </a:lvl8pPr>
              <a:lvl9pPr marL="3886200" indent="-228600" algn="ctr" eaLnBrk="0" fontAlgn="base" hangingPunct="0">
                <a:spcBef>
                  <a:spcPct val="50000"/>
                </a:spcBef>
                <a:spcAft>
                  <a:spcPct val="0"/>
                </a:spcAft>
                <a:defRPr sz="3200" b="1">
                  <a:solidFill>
                    <a:schemeClr val="tx1"/>
                  </a:solidFill>
                  <a:latin typeface="Verdana" charset="0"/>
                  <a:ea typeface="ＭＳ Ｐゴシック" charset="0"/>
                </a:defRPr>
              </a:lvl9pPr>
            </a:lstStyle>
            <a:p>
              <a:pPr algn="l"/>
              <a:r>
                <a:rPr lang="en-US" sz="2800"/>
                <a:t>Given:</a:t>
              </a:r>
              <a:r>
                <a:rPr lang="en-US" sz="2800" b="0"/>
                <a:t> </a:t>
              </a:r>
              <a:r>
                <a:rPr lang="en-US" sz="2800" b="0" i="1"/>
                <a:t>J </a:t>
              </a:r>
              <a:r>
                <a:rPr lang="en-US" sz="2800" b="0"/>
                <a:t>is the midpoint of</a:t>
              </a:r>
              <a:r>
                <a:rPr lang="en-US" sz="2800" b="0" i="1"/>
                <a:t> KM </a:t>
              </a:r>
              <a:r>
                <a:rPr lang="en-US" sz="2800" b="0"/>
                <a:t>and </a:t>
              </a:r>
              <a:r>
                <a:rPr lang="en-US" sz="2800" b="0" i="1"/>
                <a:t>NL.</a:t>
              </a:r>
              <a:r>
                <a:rPr lang="en-US" sz="2800" b="0"/>
                <a:t> </a:t>
              </a:r>
              <a:r>
                <a:rPr lang="en-US" sz="2800" b="0">
                  <a:sym typeface="Symbol" charset="0"/>
                </a:rPr>
                <a:t>      </a:t>
              </a:r>
            </a:p>
          </p:txBody>
        </p:sp>
        <p:sp>
          <p:nvSpPr>
            <p:cNvPr id="12297" name="Line 61"/>
            <p:cNvSpPr>
              <a:spLocks noChangeShapeType="1"/>
            </p:cNvSpPr>
            <p:nvPr/>
          </p:nvSpPr>
          <p:spPr bwMode="auto">
            <a:xfrm>
              <a:off x="3384" y="1392"/>
              <a:ext cx="384"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2298" name="Line 62"/>
            <p:cNvSpPr>
              <a:spLocks noChangeShapeType="1"/>
            </p:cNvSpPr>
            <p:nvPr/>
          </p:nvSpPr>
          <p:spPr bwMode="auto">
            <a:xfrm>
              <a:off x="4312" y="1392"/>
              <a:ext cx="28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sp>
        <p:nvSpPr>
          <p:cNvPr id="2" name="Rectangle 1"/>
          <p:cNvSpPr/>
          <p:nvPr/>
        </p:nvSpPr>
        <p:spPr>
          <a:xfrm>
            <a:off x="1948977" y="2791596"/>
            <a:ext cx="3423123" cy="523220"/>
          </a:xfrm>
          <a:prstGeom prst="rect">
            <a:avLst/>
          </a:prstGeom>
        </p:spPr>
        <p:txBody>
          <a:bodyPr wrap="square">
            <a:spAutoFit/>
          </a:bodyPr>
          <a:lstStyle/>
          <a:p>
            <a:r>
              <a:rPr lang="en-US" sz="2800" b="0" dirty="0">
                <a:sym typeface="Symbol" charset="0"/>
              </a:rPr>
              <a:t></a:t>
            </a:r>
            <a:r>
              <a:rPr lang="en-US" sz="2800" b="0" i="1" dirty="0">
                <a:sym typeface="Symbol" charset="0"/>
              </a:rPr>
              <a:t>LKJ</a:t>
            </a:r>
            <a:r>
              <a:rPr lang="en-US" sz="2800" b="0" dirty="0">
                <a:sym typeface="Symbol" charset="0"/>
              </a:rPr>
              <a:t>  </a:t>
            </a:r>
            <a:r>
              <a:rPr lang="en-US" sz="2800" b="0" i="1" dirty="0">
                <a:sym typeface="Symbol" charset="0"/>
              </a:rPr>
              <a:t>NMJ</a:t>
            </a:r>
            <a:endParaRPr lang="en-US" sz="2800" dirty="0"/>
          </a:p>
        </p:txBody>
      </p:sp>
      <p:sp>
        <p:nvSpPr>
          <p:cNvPr id="3" name="Title 2"/>
          <p:cNvSpPr>
            <a:spLocks noGrp="1"/>
          </p:cNvSpPr>
          <p:nvPr>
            <p:ph type="title"/>
          </p:nvPr>
        </p:nvSpPr>
        <p:spPr/>
        <p:txBody>
          <a:bodyPr/>
          <a:lstStyle/>
          <a:p>
            <a:pPr algn="l"/>
            <a:r>
              <a:rPr lang="en-US" dirty="0"/>
              <a:t>Write a Two Column Proof!</a:t>
            </a:r>
          </a:p>
        </p:txBody>
      </p:sp>
    </p:spTree>
    <p:extLst>
      <p:ext uri="{BB962C8B-B14F-4D97-AF65-F5344CB8AC3E}">
        <p14:creationId xmlns:p14="http://schemas.microsoft.com/office/powerpoint/2010/main" val="50336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Check Homework</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59482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7" name="Rectangle 7"/>
          <p:cNvSpPr>
            <a:spLocks noChangeArrowheads="1"/>
          </p:cNvSpPr>
          <p:nvPr/>
        </p:nvSpPr>
        <p:spPr bwMode="auto">
          <a:xfrm>
            <a:off x="4800600" y="4749800"/>
            <a:ext cx="41148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a:sym typeface="Symbol" charset="0"/>
              </a:rPr>
              <a:t>5.</a:t>
            </a:r>
            <a:r>
              <a:rPr lang="en-US" sz="2400" b="0">
                <a:sym typeface="Symbol" charset="0"/>
              </a:rPr>
              <a:t> CPCTC</a:t>
            </a:r>
          </a:p>
        </p:txBody>
      </p:sp>
      <p:sp>
        <p:nvSpPr>
          <p:cNvPr id="174088" name="Rectangle 8"/>
          <p:cNvSpPr>
            <a:spLocks noChangeArrowheads="1"/>
          </p:cNvSpPr>
          <p:nvPr/>
        </p:nvSpPr>
        <p:spPr bwMode="auto">
          <a:xfrm>
            <a:off x="304800" y="4749800"/>
            <a:ext cx="37338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5.</a:t>
            </a:r>
            <a:r>
              <a:rPr lang="en-US" sz="2400" b="0" dirty="0">
                <a:sym typeface="Symbol" charset="0"/>
              </a:rPr>
              <a:t> </a:t>
            </a:r>
            <a:r>
              <a:rPr lang="en-US" sz="2400" b="0" i="1" dirty="0">
                <a:sym typeface="Symbol" charset="0"/>
              </a:rPr>
              <a:t>LKJ</a:t>
            </a:r>
            <a:r>
              <a:rPr lang="en-US" sz="2400" b="0" dirty="0">
                <a:sym typeface="Symbol" charset="0"/>
              </a:rPr>
              <a:t>  </a:t>
            </a:r>
            <a:r>
              <a:rPr lang="en-US" sz="2400" b="0" i="1" dirty="0">
                <a:sym typeface="Symbol" charset="0"/>
              </a:rPr>
              <a:t>NMJ</a:t>
            </a:r>
          </a:p>
        </p:txBody>
      </p:sp>
      <p:sp>
        <p:nvSpPr>
          <p:cNvPr id="174091" name="Rectangle 11"/>
          <p:cNvSpPr>
            <a:spLocks noChangeArrowheads="1"/>
          </p:cNvSpPr>
          <p:nvPr/>
        </p:nvSpPr>
        <p:spPr bwMode="auto">
          <a:xfrm>
            <a:off x="4800600" y="4087813"/>
            <a:ext cx="41148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dirty="0">
                <a:sym typeface="Symbol" charset="0"/>
              </a:rPr>
              <a:t>4.</a:t>
            </a:r>
            <a:r>
              <a:rPr lang="en-US" sz="2400" b="0" dirty="0">
                <a:sym typeface="Symbol" charset="0"/>
              </a:rPr>
              <a:t> SAS</a:t>
            </a:r>
            <a:endParaRPr lang="en-US" sz="2400" b="0" dirty="0"/>
          </a:p>
        </p:txBody>
      </p:sp>
      <p:sp>
        <p:nvSpPr>
          <p:cNvPr id="174092" name="Rectangle 12"/>
          <p:cNvSpPr>
            <a:spLocks noChangeArrowheads="1"/>
          </p:cNvSpPr>
          <p:nvPr/>
        </p:nvSpPr>
        <p:spPr bwMode="auto">
          <a:xfrm>
            <a:off x="304800" y="4087813"/>
            <a:ext cx="37338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a:sym typeface="Symbol" charset="0"/>
              </a:rPr>
              <a:t>4.</a:t>
            </a:r>
            <a:r>
              <a:rPr lang="en-US" sz="2400" b="0">
                <a:sym typeface="Symbol" charset="0"/>
              </a:rPr>
              <a:t> ∆</a:t>
            </a:r>
            <a:r>
              <a:rPr lang="en-US" sz="2400" b="0" i="1">
                <a:sym typeface="Symbol" charset="0"/>
              </a:rPr>
              <a:t>KJL</a:t>
            </a:r>
            <a:r>
              <a:rPr lang="en-US" sz="2400" b="0">
                <a:sym typeface="Symbol" charset="0"/>
              </a:rPr>
              <a:t>  ∆</a:t>
            </a:r>
            <a:r>
              <a:rPr lang="en-US" sz="2400" b="0" i="1">
                <a:sym typeface="Symbol" charset="0"/>
              </a:rPr>
              <a:t>MJN</a:t>
            </a:r>
          </a:p>
        </p:txBody>
      </p:sp>
      <p:sp>
        <p:nvSpPr>
          <p:cNvPr id="174093" name="Rectangle 13"/>
          <p:cNvSpPr>
            <a:spLocks noChangeArrowheads="1"/>
          </p:cNvSpPr>
          <p:nvPr/>
        </p:nvSpPr>
        <p:spPr bwMode="auto">
          <a:xfrm>
            <a:off x="4800600" y="3425825"/>
            <a:ext cx="41148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a:sym typeface="Symbol" charset="0"/>
              </a:rPr>
              <a:t>3.</a:t>
            </a:r>
            <a:r>
              <a:rPr lang="en-US" sz="2400" b="0">
                <a:sym typeface="Symbol" charset="0"/>
              </a:rPr>
              <a:t> Vert. s Thm.</a:t>
            </a:r>
          </a:p>
        </p:txBody>
      </p:sp>
      <p:sp>
        <p:nvSpPr>
          <p:cNvPr id="174094" name="Rectangle 14"/>
          <p:cNvSpPr>
            <a:spLocks noChangeArrowheads="1"/>
          </p:cNvSpPr>
          <p:nvPr/>
        </p:nvSpPr>
        <p:spPr bwMode="auto">
          <a:xfrm>
            <a:off x="304800" y="3425825"/>
            <a:ext cx="37338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a:sym typeface="Symbol" charset="0"/>
              </a:rPr>
              <a:t>3.</a:t>
            </a:r>
            <a:r>
              <a:rPr lang="en-US" sz="2400" b="0">
                <a:sym typeface="Symbol" charset="0"/>
              </a:rPr>
              <a:t> </a:t>
            </a:r>
            <a:r>
              <a:rPr lang="en-US" sz="2400" b="0" i="1">
                <a:sym typeface="Symbol" charset="0"/>
              </a:rPr>
              <a:t>KJL</a:t>
            </a:r>
            <a:r>
              <a:rPr lang="en-US" sz="2400" b="0">
                <a:sym typeface="Symbol" charset="0"/>
              </a:rPr>
              <a:t>  </a:t>
            </a:r>
            <a:r>
              <a:rPr lang="en-US" sz="2400" b="0" i="1">
                <a:sym typeface="Symbol" charset="0"/>
              </a:rPr>
              <a:t>MJN</a:t>
            </a:r>
          </a:p>
        </p:txBody>
      </p:sp>
      <p:sp>
        <p:nvSpPr>
          <p:cNvPr id="174095" name="Rectangle 15"/>
          <p:cNvSpPr>
            <a:spLocks noChangeArrowheads="1"/>
          </p:cNvSpPr>
          <p:nvPr/>
        </p:nvSpPr>
        <p:spPr bwMode="auto">
          <a:xfrm>
            <a:off x="4800600" y="2763838"/>
            <a:ext cx="41148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a:t>2.</a:t>
            </a:r>
            <a:r>
              <a:rPr lang="en-US" sz="2400" b="0"/>
              <a:t> Def. of mdpt.</a:t>
            </a:r>
            <a:endParaRPr lang="en-US" sz="2400" b="0">
              <a:sym typeface="Symbol" charset="0"/>
            </a:endParaRPr>
          </a:p>
        </p:txBody>
      </p:sp>
      <p:sp>
        <p:nvSpPr>
          <p:cNvPr id="174097" name="Rectangle 17"/>
          <p:cNvSpPr>
            <a:spLocks noChangeArrowheads="1"/>
          </p:cNvSpPr>
          <p:nvPr/>
        </p:nvSpPr>
        <p:spPr bwMode="auto">
          <a:xfrm>
            <a:off x="4800600" y="1852613"/>
            <a:ext cx="4114800" cy="66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a:t>1.</a:t>
            </a:r>
            <a:r>
              <a:rPr lang="en-US" sz="2400" b="0"/>
              <a:t> Given</a:t>
            </a:r>
          </a:p>
        </p:txBody>
      </p:sp>
      <p:sp>
        <p:nvSpPr>
          <p:cNvPr id="13324" name="Rectangle 19"/>
          <p:cNvSpPr>
            <a:spLocks noChangeArrowheads="1"/>
          </p:cNvSpPr>
          <p:nvPr/>
        </p:nvSpPr>
        <p:spPr bwMode="auto">
          <a:xfrm>
            <a:off x="4800600" y="1295400"/>
            <a:ext cx="4114800" cy="533400"/>
          </a:xfrm>
          <a:prstGeom prst="rect">
            <a:avLst/>
          </a:prstGeom>
          <a:solidFill>
            <a:srgbClr val="558ED5"/>
          </a:solidFill>
          <a:ln>
            <a:noFill/>
          </a:ln>
        </p:spPr>
        <p:txBody>
          <a:bodyPr anchor="ctr"/>
          <a:lstStyle/>
          <a:p>
            <a:pPr>
              <a:spcBef>
                <a:spcPct val="20000"/>
              </a:spcBef>
            </a:pPr>
            <a:r>
              <a:rPr lang="en-US" sz="2400" dirty="0"/>
              <a:t>Reasons</a:t>
            </a:r>
          </a:p>
        </p:txBody>
      </p:sp>
      <p:sp>
        <p:nvSpPr>
          <p:cNvPr id="13325" name="Rectangle 20"/>
          <p:cNvSpPr>
            <a:spLocks noChangeArrowheads="1"/>
          </p:cNvSpPr>
          <p:nvPr/>
        </p:nvSpPr>
        <p:spPr bwMode="auto">
          <a:xfrm>
            <a:off x="304800" y="1295400"/>
            <a:ext cx="4495800" cy="533400"/>
          </a:xfrm>
          <a:prstGeom prst="rect">
            <a:avLst/>
          </a:prstGeom>
          <a:solidFill>
            <a:srgbClr val="558ED5"/>
          </a:solidFill>
          <a:ln>
            <a:noFill/>
          </a:ln>
        </p:spPr>
        <p:txBody>
          <a:bodyPr anchor="ctr"/>
          <a:lstStyle/>
          <a:p>
            <a:pPr>
              <a:spcBef>
                <a:spcPct val="20000"/>
              </a:spcBef>
            </a:pPr>
            <a:r>
              <a:rPr lang="en-US" sz="2400"/>
              <a:t>Statements</a:t>
            </a:r>
          </a:p>
        </p:txBody>
      </p:sp>
      <p:sp>
        <p:nvSpPr>
          <p:cNvPr id="13326" name="Line 21"/>
          <p:cNvSpPr>
            <a:spLocks noChangeShapeType="1"/>
          </p:cNvSpPr>
          <p:nvPr/>
        </p:nvSpPr>
        <p:spPr bwMode="auto">
          <a:xfrm>
            <a:off x="495300" y="1295400"/>
            <a:ext cx="8148730" cy="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wrap="square" anchor="ctr">
            <a:spAutoFit/>
          </a:bodyPr>
          <a:lstStyle/>
          <a:p>
            <a:endParaRPr lang="en-US"/>
          </a:p>
        </p:txBody>
      </p:sp>
      <p:sp>
        <p:nvSpPr>
          <p:cNvPr id="13327" name="Line 22"/>
          <p:cNvSpPr>
            <a:spLocks noChangeShapeType="1"/>
          </p:cNvSpPr>
          <p:nvPr/>
        </p:nvSpPr>
        <p:spPr bwMode="auto">
          <a:xfrm>
            <a:off x="304800" y="1828800"/>
            <a:ext cx="8610600" cy="0"/>
          </a:xfrm>
          <a:prstGeom prst="line">
            <a:avLst/>
          </a:prstGeom>
          <a:noFill/>
          <a:ln w="57150">
            <a:solidFill>
              <a:schemeClr val="accent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28" name="Line 23"/>
          <p:cNvSpPr>
            <a:spLocks noChangeShapeType="1"/>
          </p:cNvSpPr>
          <p:nvPr/>
        </p:nvSpPr>
        <p:spPr bwMode="auto">
          <a:xfrm>
            <a:off x="304800" y="2895600"/>
            <a:ext cx="8610600" cy="0"/>
          </a:xfrm>
          <a:prstGeom prst="line">
            <a:avLst/>
          </a:prstGeom>
          <a:noFill/>
          <a:ln w="57150">
            <a:solidFill>
              <a:schemeClr val="bg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29" name="Line 24"/>
          <p:cNvSpPr>
            <a:spLocks noChangeShapeType="1"/>
          </p:cNvSpPr>
          <p:nvPr/>
        </p:nvSpPr>
        <p:spPr bwMode="auto">
          <a:xfrm>
            <a:off x="304800" y="3425825"/>
            <a:ext cx="8610600" cy="0"/>
          </a:xfrm>
          <a:prstGeom prst="line">
            <a:avLst/>
          </a:prstGeom>
          <a:noFill/>
          <a:ln w="57150">
            <a:solidFill>
              <a:schemeClr val="bg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30" name="Line 25"/>
          <p:cNvSpPr>
            <a:spLocks noChangeShapeType="1"/>
          </p:cNvSpPr>
          <p:nvPr/>
        </p:nvSpPr>
        <p:spPr bwMode="auto">
          <a:xfrm>
            <a:off x="304800" y="4087813"/>
            <a:ext cx="8610600" cy="0"/>
          </a:xfrm>
          <a:prstGeom prst="line">
            <a:avLst/>
          </a:prstGeom>
          <a:noFill/>
          <a:ln w="57150">
            <a:solidFill>
              <a:schemeClr val="bg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31" name="Line 26"/>
          <p:cNvSpPr>
            <a:spLocks noChangeShapeType="1"/>
          </p:cNvSpPr>
          <p:nvPr/>
        </p:nvSpPr>
        <p:spPr bwMode="auto">
          <a:xfrm>
            <a:off x="304800" y="4749800"/>
            <a:ext cx="8610600" cy="0"/>
          </a:xfrm>
          <a:prstGeom prst="line">
            <a:avLst/>
          </a:prstGeom>
          <a:noFill/>
          <a:ln w="57150">
            <a:solidFill>
              <a:schemeClr val="bg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32" name="Line 27"/>
          <p:cNvSpPr>
            <a:spLocks noChangeShapeType="1"/>
          </p:cNvSpPr>
          <p:nvPr/>
        </p:nvSpPr>
        <p:spPr bwMode="auto">
          <a:xfrm>
            <a:off x="304800" y="6324600"/>
            <a:ext cx="8610600" cy="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33" name="Line 28"/>
          <p:cNvSpPr>
            <a:spLocks noChangeShapeType="1"/>
          </p:cNvSpPr>
          <p:nvPr/>
        </p:nvSpPr>
        <p:spPr bwMode="auto">
          <a:xfrm>
            <a:off x="304800" y="1295400"/>
            <a:ext cx="0" cy="502920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34" name="Line 29"/>
          <p:cNvSpPr>
            <a:spLocks noChangeShapeType="1"/>
          </p:cNvSpPr>
          <p:nvPr/>
        </p:nvSpPr>
        <p:spPr bwMode="auto">
          <a:xfrm>
            <a:off x="4800600" y="1295400"/>
            <a:ext cx="0" cy="50292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35" name="Line 30"/>
          <p:cNvSpPr>
            <a:spLocks noChangeShapeType="1"/>
          </p:cNvSpPr>
          <p:nvPr/>
        </p:nvSpPr>
        <p:spPr bwMode="auto">
          <a:xfrm>
            <a:off x="8915400" y="1295400"/>
            <a:ext cx="0" cy="502920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nvGrpSpPr>
          <p:cNvPr id="3" name="Group 46"/>
          <p:cNvGrpSpPr>
            <a:grpSpLocks/>
          </p:cNvGrpSpPr>
          <p:nvPr/>
        </p:nvGrpSpPr>
        <p:grpSpPr bwMode="auto">
          <a:xfrm>
            <a:off x="317500" y="1970088"/>
            <a:ext cx="4495800" cy="793750"/>
            <a:chOff x="192" y="1228"/>
            <a:chExt cx="2832" cy="500"/>
          </a:xfrm>
        </p:grpSpPr>
        <p:sp>
          <p:nvSpPr>
            <p:cNvPr id="13344" name="Rectangle 18"/>
            <p:cNvSpPr>
              <a:spLocks noChangeArrowheads="1"/>
            </p:cNvSpPr>
            <p:nvPr/>
          </p:nvSpPr>
          <p:spPr bwMode="auto">
            <a:xfrm>
              <a:off x="192" y="1228"/>
              <a:ext cx="2832" cy="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a:sym typeface="Symbol" charset="0"/>
                </a:rPr>
                <a:t>1.</a:t>
              </a:r>
              <a:r>
                <a:rPr lang="en-US" sz="2400" b="0">
                  <a:sym typeface="Symbol" charset="0"/>
                </a:rPr>
                <a:t> </a:t>
              </a:r>
              <a:r>
                <a:rPr lang="en-US" sz="2400" b="0" i="1"/>
                <a:t>J </a:t>
              </a:r>
              <a:r>
                <a:rPr lang="en-US" sz="2400" b="0"/>
                <a:t>is the midpoint of</a:t>
              </a:r>
              <a:r>
                <a:rPr lang="en-US" sz="2400" b="0" i="1"/>
                <a:t> KM </a:t>
              </a:r>
              <a:r>
                <a:rPr lang="en-US" sz="2400" b="0"/>
                <a:t>and </a:t>
              </a:r>
              <a:r>
                <a:rPr lang="en-US" sz="2400" b="0" i="1"/>
                <a:t>NL.</a:t>
              </a:r>
              <a:r>
                <a:rPr lang="en-US" sz="2400" b="0"/>
                <a:t> </a:t>
              </a:r>
            </a:p>
          </p:txBody>
        </p:sp>
        <p:sp>
          <p:nvSpPr>
            <p:cNvPr id="13345" name="Line 36"/>
            <p:cNvSpPr>
              <a:spLocks noChangeShapeType="1"/>
            </p:cNvSpPr>
            <p:nvPr/>
          </p:nvSpPr>
          <p:spPr bwMode="auto">
            <a:xfrm>
              <a:off x="1957" y="1383"/>
              <a:ext cx="28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grpSp>
        <p:nvGrpSpPr>
          <p:cNvPr id="4" name="Group 45"/>
          <p:cNvGrpSpPr>
            <a:grpSpLocks/>
          </p:cNvGrpSpPr>
          <p:nvPr/>
        </p:nvGrpSpPr>
        <p:grpSpPr bwMode="auto">
          <a:xfrm>
            <a:off x="304800" y="2205039"/>
            <a:ext cx="4273550" cy="1220787"/>
            <a:chOff x="192" y="1389"/>
            <a:chExt cx="2692" cy="769"/>
          </a:xfrm>
        </p:grpSpPr>
        <p:sp>
          <p:nvSpPr>
            <p:cNvPr id="13339" name="Rectangle 16"/>
            <p:cNvSpPr>
              <a:spLocks noChangeArrowheads="1"/>
            </p:cNvSpPr>
            <p:nvPr/>
          </p:nvSpPr>
          <p:spPr bwMode="auto">
            <a:xfrm>
              <a:off x="192" y="1741"/>
              <a:ext cx="2352" cy="4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a:spcBef>
                  <a:spcPct val="20000"/>
                </a:spcBef>
              </a:pPr>
              <a:r>
                <a:rPr lang="en-US" sz="2400">
                  <a:sym typeface="Symbol" charset="0"/>
                </a:rPr>
                <a:t>2.</a:t>
              </a:r>
              <a:r>
                <a:rPr lang="en-US" sz="2400" b="0">
                  <a:sym typeface="Symbol" charset="0"/>
                </a:rPr>
                <a:t> </a:t>
              </a:r>
              <a:r>
                <a:rPr lang="en-US" sz="2400" b="0" i="1">
                  <a:sym typeface="Symbol" charset="0"/>
                </a:rPr>
                <a:t>KJ</a:t>
              </a:r>
              <a:r>
                <a:rPr lang="en-US" sz="2400" b="0">
                  <a:sym typeface="Symbol" charset="0"/>
                </a:rPr>
                <a:t>  </a:t>
              </a:r>
              <a:r>
                <a:rPr lang="en-US" sz="2400" b="0" i="1">
                  <a:sym typeface="Symbol" charset="0"/>
                </a:rPr>
                <a:t>MJ</a:t>
              </a:r>
              <a:r>
                <a:rPr lang="en-US" sz="2400" b="0">
                  <a:sym typeface="Symbol" charset="0"/>
                </a:rPr>
                <a:t>, </a:t>
              </a:r>
              <a:r>
                <a:rPr lang="en-US" sz="2400" b="0" i="1">
                  <a:sym typeface="Symbol" charset="0"/>
                </a:rPr>
                <a:t>NJ</a:t>
              </a:r>
              <a:r>
                <a:rPr lang="en-US" sz="2400" b="0">
                  <a:sym typeface="Symbol" charset="0"/>
                </a:rPr>
                <a:t>  </a:t>
              </a:r>
              <a:r>
                <a:rPr lang="en-US" sz="2400" b="0" i="1">
                  <a:sym typeface="Symbol" charset="0"/>
                </a:rPr>
                <a:t>LJ</a:t>
              </a:r>
            </a:p>
          </p:txBody>
        </p:sp>
        <p:sp>
          <p:nvSpPr>
            <p:cNvPr id="13340" name="Line 32"/>
            <p:cNvSpPr>
              <a:spLocks noChangeShapeType="1"/>
            </p:cNvSpPr>
            <p:nvPr/>
          </p:nvSpPr>
          <p:spPr bwMode="auto">
            <a:xfrm>
              <a:off x="428" y="1837"/>
              <a:ext cx="216"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41" name="Line 33"/>
            <p:cNvSpPr>
              <a:spLocks noChangeShapeType="1"/>
            </p:cNvSpPr>
            <p:nvPr/>
          </p:nvSpPr>
          <p:spPr bwMode="auto">
            <a:xfrm>
              <a:off x="752" y="1848"/>
              <a:ext cx="24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42" name="Line 42"/>
            <p:cNvSpPr>
              <a:spLocks noChangeShapeType="1"/>
            </p:cNvSpPr>
            <p:nvPr/>
          </p:nvSpPr>
          <p:spPr bwMode="auto">
            <a:xfrm>
              <a:off x="1136" y="1865"/>
              <a:ext cx="24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3343" name="Line 43"/>
            <p:cNvSpPr>
              <a:spLocks noChangeShapeType="1"/>
            </p:cNvSpPr>
            <p:nvPr/>
          </p:nvSpPr>
          <p:spPr bwMode="auto">
            <a:xfrm>
              <a:off x="2644" y="1389"/>
              <a:ext cx="24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p:sp>
        <p:nvSpPr>
          <p:cNvPr id="38" name="Line 42"/>
          <p:cNvSpPr>
            <a:spLocks noChangeShapeType="1"/>
          </p:cNvSpPr>
          <p:nvPr/>
        </p:nvSpPr>
        <p:spPr bwMode="auto">
          <a:xfrm>
            <a:off x="2336800" y="2960689"/>
            <a:ext cx="3810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pic>
        <p:nvPicPr>
          <p:cNvPr id="39"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573" y="177472"/>
            <a:ext cx="2889827" cy="1675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21439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Paragraph Proof</a:t>
            </a:r>
          </a:p>
        </p:txBody>
      </p:sp>
      <p:sp>
        <p:nvSpPr>
          <p:cNvPr id="3" name="Content Placeholder 2"/>
          <p:cNvSpPr>
            <a:spLocks noGrp="1"/>
          </p:cNvSpPr>
          <p:nvPr>
            <p:ph idx="1"/>
          </p:nvPr>
        </p:nvSpPr>
        <p:spPr/>
        <p:txBody>
          <a:bodyPr/>
          <a:lstStyle/>
          <a:p>
            <a:r>
              <a:rPr lang="en-US" dirty="0"/>
              <a:t>Just write, using complete sentences, a logical argument that proves what you want to prove. For everything you state, you must say how you know it.</a:t>
            </a:r>
          </a:p>
        </p:txBody>
      </p:sp>
    </p:spTree>
    <p:extLst>
      <p:ext uri="{BB962C8B-B14F-4D97-AF65-F5344CB8AC3E}">
        <p14:creationId xmlns:p14="http://schemas.microsoft.com/office/powerpoint/2010/main" val="2692919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Paragraph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07144" y="2257488"/>
                <a:ext cx="7076747" cy="3992563"/>
              </a:xfrm>
            </p:spPr>
            <p:txBody>
              <a:bodyPr>
                <a:normAutofit lnSpcReduction="10000"/>
              </a:bodyPr>
              <a:lstStyle/>
              <a:p>
                <a:r>
                  <a:rPr lang="en-US" dirty="0"/>
                  <a:t>Prove: </a:t>
                </a:r>
                <a14:m>
                  <m:oMath xmlns:m="http://schemas.openxmlformats.org/officeDocument/2006/math">
                    <m:r>
                      <a:rPr lang="en-US" i="1">
                        <a:latin typeface="Cambria Math"/>
                        <a:ea typeface="Cambria Math"/>
                      </a:rPr>
                      <m:t>∆</m:t>
                    </m:r>
                    <m:r>
                      <a:rPr lang="en-US" i="1">
                        <a:latin typeface="Cambria Math"/>
                        <a:ea typeface="Cambria Math"/>
                      </a:rPr>
                      <m:t>𝐴𝐵𝐶</m:t>
                    </m:r>
                    <m:r>
                      <a:rPr lang="en-US" i="1">
                        <a:latin typeface="Cambria Math"/>
                        <a:ea typeface="Cambria Math"/>
                      </a:rPr>
                      <m:t>≅∆</m:t>
                    </m:r>
                    <m:r>
                      <a:rPr lang="en-US" i="1">
                        <a:latin typeface="Cambria Math"/>
                        <a:ea typeface="Cambria Math"/>
                      </a:rPr>
                      <m:t>𝐸𝐷𝐶</m:t>
                    </m:r>
                  </m:oMath>
                </a14:m>
                <a:endParaRPr lang="en-US" dirty="0"/>
              </a:p>
              <a:p>
                <a:pPr marL="0" indent="0">
                  <a:buNone/>
                </a:pPr>
                <a:endParaRPr lang="en-US" dirty="0"/>
              </a:p>
              <a:p>
                <a:pPr marL="0" indent="0">
                  <a:buNone/>
                </a:pPr>
                <a:endParaRPr lang="en-US" b="1" dirty="0" smtClean="0"/>
              </a:p>
              <a:p>
                <a:pPr marL="0" indent="0">
                  <a:buNone/>
                </a:pPr>
                <a:endParaRPr lang="en-US" b="1" dirty="0"/>
              </a:p>
              <a:p>
                <a:r>
                  <a:rPr lang="en-US" b="1" dirty="0"/>
                  <a:t>We know </a:t>
                </a:r>
                <a14:m>
                  <m:oMath xmlns:m="http://schemas.openxmlformats.org/officeDocument/2006/math">
                    <m:acc>
                      <m:accPr>
                        <m:chr m:val="̅"/>
                        <m:ctrlPr>
                          <a:rPr lang="en-US" b="1" i="1" smtClean="0">
                            <a:latin typeface="Cambria Math" panose="02040503050406030204" pitchFamily="18" charset="0"/>
                          </a:rPr>
                        </m:ctrlPr>
                      </m:accPr>
                      <m:e>
                        <m:r>
                          <a:rPr lang="en-US" b="1" i="1" smtClean="0">
                            <a:latin typeface="Cambria Math"/>
                          </a:rPr>
                          <m:t>𝑨𝑩</m:t>
                        </m:r>
                      </m:e>
                    </m:acc>
                    <m:r>
                      <a:rPr lang="en-US" b="1" i="1" smtClean="0">
                        <a:latin typeface="Cambria Math"/>
                        <a:ea typeface="Cambria Math"/>
                      </a:rPr>
                      <m:t>≅</m:t>
                    </m:r>
                    <m:acc>
                      <m:accPr>
                        <m:chr m:val="̅"/>
                        <m:ctrlPr>
                          <a:rPr lang="en-US" b="1" i="1" smtClean="0">
                            <a:latin typeface="Cambria Math" panose="02040503050406030204" pitchFamily="18" charset="0"/>
                            <a:ea typeface="Cambria Math"/>
                          </a:rPr>
                        </m:ctrlPr>
                      </m:accPr>
                      <m:e>
                        <m:r>
                          <a:rPr lang="en-US" b="1" i="1" smtClean="0">
                            <a:latin typeface="Cambria Math"/>
                            <a:ea typeface="Cambria Math"/>
                          </a:rPr>
                          <m:t>𝑬𝑫</m:t>
                        </m:r>
                      </m:e>
                    </m:acc>
                  </m:oMath>
                </a14:m>
                <a:r>
                  <a:rPr lang="en-US" b="1" dirty="0"/>
                  <a:t> because it is given. We also know that </a:t>
                </a:r>
                <a14:m>
                  <m:oMath xmlns:m="http://schemas.openxmlformats.org/officeDocument/2006/math">
                    <m:r>
                      <a:rPr lang="en-US" b="1" i="1" smtClean="0">
                        <a:latin typeface="Cambria Math"/>
                        <a:ea typeface="Cambria Math"/>
                      </a:rPr>
                      <m:t>∠</m:t>
                    </m:r>
                    <m:r>
                      <a:rPr lang="en-US" b="1" i="1" smtClean="0">
                        <a:latin typeface="Cambria Math"/>
                        <a:ea typeface="Cambria Math"/>
                      </a:rPr>
                      <m:t>𝑨</m:t>
                    </m:r>
                    <m:r>
                      <a:rPr lang="en-US" b="1" i="1" smtClean="0">
                        <a:latin typeface="Cambria Math"/>
                        <a:ea typeface="Cambria Math"/>
                      </a:rPr>
                      <m:t>≅∠</m:t>
                    </m:r>
                    <m:r>
                      <a:rPr lang="en-US" b="1" i="1" smtClean="0">
                        <a:latin typeface="Cambria Math"/>
                        <a:ea typeface="Cambria Math"/>
                      </a:rPr>
                      <m:t>𝑬</m:t>
                    </m:r>
                  </m:oMath>
                </a14:m>
                <a:r>
                  <a:rPr lang="en-US" b="1" dirty="0"/>
                  <a:t> because it is given. In addition, </a:t>
                </a:r>
                <a14:m>
                  <m:oMath xmlns:m="http://schemas.openxmlformats.org/officeDocument/2006/math">
                    <m:r>
                      <a:rPr lang="en-US" b="1" i="1">
                        <a:latin typeface="Cambria Math"/>
                        <a:ea typeface="Cambria Math"/>
                      </a:rPr>
                      <m:t>∠</m:t>
                    </m:r>
                    <m:r>
                      <a:rPr lang="en-US" b="1" i="1" smtClean="0">
                        <a:latin typeface="Cambria Math"/>
                        <a:ea typeface="Cambria Math"/>
                      </a:rPr>
                      <m:t>𝑩𝑪𝑨</m:t>
                    </m:r>
                    <m:r>
                      <a:rPr lang="en-US" b="1" i="1" smtClean="0">
                        <a:latin typeface="Cambria Math"/>
                        <a:ea typeface="Cambria Math"/>
                      </a:rPr>
                      <m:t>≅∠</m:t>
                    </m:r>
                    <m:r>
                      <a:rPr lang="en-US" b="1" i="1" smtClean="0">
                        <a:latin typeface="Cambria Math"/>
                        <a:ea typeface="Cambria Math"/>
                      </a:rPr>
                      <m:t>𝑫𝑪𝑬</m:t>
                    </m:r>
                  </m:oMath>
                </a14:m>
                <a:r>
                  <a:rPr lang="en-US" b="1" dirty="0"/>
                  <a:t> because they are vertical angles. Thus, </a:t>
                </a:r>
                <a14:m>
                  <m:oMath xmlns:m="http://schemas.openxmlformats.org/officeDocument/2006/math">
                    <m:r>
                      <a:rPr lang="en-US" b="1" i="1">
                        <a:latin typeface="Cambria Math"/>
                        <a:ea typeface="Cambria Math"/>
                      </a:rPr>
                      <m:t>∆</m:t>
                    </m:r>
                    <m:r>
                      <a:rPr lang="en-US" b="1" i="1">
                        <a:latin typeface="Cambria Math"/>
                        <a:ea typeface="Cambria Math"/>
                      </a:rPr>
                      <m:t>𝑨𝑩𝑪</m:t>
                    </m:r>
                    <m:r>
                      <a:rPr lang="en-US" b="1" i="1">
                        <a:latin typeface="Cambria Math"/>
                        <a:ea typeface="Cambria Math"/>
                      </a:rPr>
                      <m:t>≅∆</m:t>
                    </m:r>
                    <m:r>
                      <a:rPr lang="en-US" b="1" i="1">
                        <a:latin typeface="Cambria Math"/>
                        <a:ea typeface="Cambria Math"/>
                      </a:rPr>
                      <m:t>𝑬𝑫𝑪</m:t>
                    </m:r>
                  </m:oMath>
                </a14:m>
                <a:r>
                  <a:rPr lang="en-US" b="1" dirty="0"/>
                  <a:t> by AAS.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07144" y="2257488"/>
                <a:ext cx="7076747" cy="3992563"/>
              </a:xfrm>
              <a:blipFill>
                <a:blip r:embed="rId2"/>
                <a:stretch>
                  <a:fillRect l="-861" t="-2137"/>
                </a:stretch>
              </a:blipFill>
            </p:spPr>
            <p:txBody>
              <a:bodyPr/>
              <a:lstStyle/>
              <a:p>
                <a:r>
                  <a:rPr lang="en-US">
                    <a:noFill/>
                  </a:rPr>
                  <a:t> </a:t>
                </a:r>
              </a:p>
            </p:txBody>
          </p:sp>
        </mc:Fallback>
      </mc:AlternateContent>
      <p:grpSp>
        <p:nvGrpSpPr>
          <p:cNvPr id="4" name="Group 3"/>
          <p:cNvGrpSpPr/>
          <p:nvPr/>
        </p:nvGrpSpPr>
        <p:grpSpPr>
          <a:xfrm>
            <a:off x="3789255" y="1825527"/>
            <a:ext cx="4852416" cy="2345931"/>
            <a:chOff x="838200" y="2512367"/>
            <a:chExt cx="6772656" cy="3223862"/>
          </a:xfrm>
          <a:noFill/>
        </p:grpSpPr>
        <p:sp>
          <p:nvSpPr>
            <p:cNvPr id="5" name="Freeform 4"/>
            <p:cNvSpPr/>
            <p:nvPr/>
          </p:nvSpPr>
          <p:spPr>
            <a:xfrm>
              <a:off x="1143000" y="2743200"/>
              <a:ext cx="6096000" cy="2746248"/>
            </a:xfrm>
            <a:custGeom>
              <a:avLst/>
              <a:gdLst>
                <a:gd name="connsiteX0" fmla="*/ 0 w 4992624"/>
                <a:gd name="connsiteY0" fmla="*/ 2212848 h 2212848"/>
                <a:gd name="connsiteX1" fmla="*/ 713232 w 4992624"/>
                <a:gd name="connsiteY1" fmla="*/ 557784 h 2212848"/>
                <a:gd name="connsiteX2" fmla="*/ 4197096 w 4992624"/>
                <a:gd name="connsiteY2" fmla="*/ 1828800 h 2212848"/>
                <a:gd name="connsiteX3" fmla="*/ 4992624 w 4992624"/>
                <a:gd name="connsiteY3" fmla="*/ 0 h 2212848"/>
                <a:gd name="connsiteX4" fmla="*/ 0 w 4992624"/>
                <a:gd name="connsiteY4" fmla="*/ 2212848 h 221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2624" h="2212848">
                  <a:moveTo>
                    <a:pt x="0" y="2212848"/>
                  </a:moveTo>
                  <a:lnTo>
                    <a:pt x="713232" y="557784"/>
                  </a:lnTo>
                  <a:lnTo>
                    <a:pt x="4197096" y="1828800"/>
                  </a:lnTo>
                  <a:lnTo>
                    <a:pt x="4992624" y="0"/>
                  </a:lnTo>
                  <a:lnTo>
                    <a:pt x="0" y="2212848"/>
                  </a:ln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524000" y="4267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629400" y="3886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1103376" y="5035296"/>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rot="10800000">
              <a:off x="6858000" y="2667000"/>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838200" y="5274564"/>
              <a:ext cx="381000" cy="461665"/>
            </a:xfrm>
            <a:prstGeom prst="rect">
              <a:avLst/>
            </a:prstGeom>
            <a:grpFill/>
          </p:spPr>
          <p:txBody>
            <a:bodyPr wrap="square" rtlCol="0">
              <a:spAutoFit/>
            </a:bodyPr>
            <a:lstStyle/>
            <a:p>
              <a:r>
                <a:rPr lang="en-US" sz="2400" b="1" dirty="0">
                  <a:solidFill>
                    <a:srgbClr val="0070C0"/>
                  </a:solidFill>
                </a:rPr>
                <a:t>A</a:t>
              </a:r>
            </a:p>
          </p:txBody>
        </p:sp>
        <p:sp>
          <p:nvSpPr>
            <p:cNvPr id="11" name="TextBox 10"/>
            <p:cNvSpPr txBox="1"/>
            <p:nvPr/>
          </p:nvSpPr>
          <p:spPr>
            <a:xfrm>
              <a:off x="1828800" y="2849324"/>
              <a:ext cx="381000" cy="461665"/>
            </a:xfrm>
            <a:prstGeom prst="rect">
              <a:avLst/>
            </a:prstGeom>
            <a:grpFill/>
          </p:spPr>
          <p:txBody>
            <a:bodyPr wrap="square" rtlCol="0">
              <a:spAutoFit/>
            </a:bodyPr>
            <a:lstStyle/>
            <a:p>
              <a:r>
                <a:rPr lang="en-US" sz="2400" b="1" dirty="0">
                  <a:solidFill>
                    <a:srgbClr val="0070C0"/>
                  </a:solidFill>
                </a:rPr>
                <a:t>B</a:t>
              </a:r>
            </a:p>
          </p:txBody>
        </p:sp>
        <p:sp>
          <p:nvSpPr>
            <p:cNvPr id="12" name="TextBox 11"/>
            <p:cNvSpPr txBox="1"/>
            <p:nvPr/>
          </p:nvSpPr>
          <p:spPr>
            <a:xfrm>
              <a:off x="3810000" y="4186535"/>
              <a:ext cx="381000" cy="461665"/>
            </a:xfrm>
            <a:prstGeom prst="rect">
              <a:avLst/>
            </a:prstGeom>
            <a:grpFill/>
          </p:spPr>
          <p:txBody>
            <a:bodyPr wrap="square" rtlCol="0">
              <a:spAutoFit/>
            </a:bodyPr>
            <a:lstStyle/>
            <a:p>
              <a:r>
                <a:rPr lang="en-US" sz="2400" b="1" dirty="0">
                  <a:solidFill>
                    <a:srgbClr val="0070C0"/>
                  </a:solidFill>
                </a:rPr>
                <a:t>C</a:t>
              </a:r>
            </a:p>
          </p:txBody>
        </p:sp>
        <p:sp>
          <p:nvSpPr>
            <p:cNvPr id="13" name="TextBox 12"/>
            <p:cNvSpPr txBox="1"/>
            <p:nvPr/>
          </p:nvSpPr>
          <p:spPr>
            <a:xfrm>
              <a:off x="6096000" y="4965299"/>
              <a:ext cx="381000" cy="461665"/>
            </a:xfrm>
            <a:prstGeom prst="rect">
              <a:avLst/>
            </a:prstGeom>
            <a:grpFill/>
          </p:spPr>
          <p:txBody>
            <a:bodyPr wrap="square" rtlCol="0">
              <a:spAutoFit/>
            </a:bodyPr>
            <a:lstStyle/>
            <a:p>
              <a:r>
                <a:rPr lang="en-US" sz="2400" b="1" dirty="0">
                  <a:solidFill>
                    <a:srgbClr val="0070C0"/>
                  </a:solidFill>
                </a:rPr>
                <a:t>D</a:t>
              </a:r>
            </a:p>
          </p:txBody>
        </p:sp>
        <p:sp>
          <p:nvSpPr>
            <p:cNvPr id="14" name="TextBox 13"/>
            <p:cNvSpPr txBox="1"/>
            <p:nvPr/>
          </p:nvSpPr>
          <p:spPr>
            <a:xfrm>
              <a:off x="7229856" y="2512367"/>
              <a:ext cx="381000" cy="461665"/>
            </a:xfrm>
            <a:prstGeom prst="rect">
              <a:avLst/>
            </a:prstGeom>
            <a:grpFill/>
          </p:spPr>
          <p:txBody>
            <a:bodyPr wrap="square" rtlCol="0">
              <a:spAutoFit/>
            </a:bodyPr>
            <a:lstStyle/>
            <a:p>
              <a:r>
                <a:rPr lang="en-US" sz="2400" b="1" dirty="0">
                  <a:solidFill>
                    <a:srgbClr val="0070C0"/>
                  </a:solidFill>
                </a:rPr>
                <a:t>E</a:t>
              </a:r>
            </a:p>
          </p:txBody>
        </p:sp>
      </p:grpSp>
      <p:grpSp>
        <p:nvGrpSpPr>
          <p:cNvPr id="20" name="Group 19"/>
          <p:cNvGrpSpPr/>
          <p:nvPr/>
        </p:nvGrpSpPr>
        <p:grpSpPr>
          <a:xfrm>
            <a:off x="5644790" y="2768991"/>
            <a:ext cx="884217" cy="494132"/>
            <a:chOff x="5987728" y="1272291"/>
            <a:chExt cx="884217" cy="494132"/>
          </a:xfrm>
        </p:grpSpPr>
        <p:sp>
          <p:nvSpPr>
            <p:cNvPr id="16" name="Arc 15"/>
            <p:cNvSpPr/>
            <p:nvPr/>
          </p:nvSpPr>
          <p:spPr>
            <a:xfrm rot="2354328">
              <a:off x="6438773" y="1357814"/>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2354328">
              <a:off x="6416475" y="1313577"/>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p:cNvSpPr/>
            <p:nvPr/>
          </p:nvSpPr>
          <p:spPr>
            <a:xfrm rot="12740852">
              <a:off x="6082795" y="1333477"/>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12740852">
              <a:off x="5987728" y="1272291"/>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82477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Two-Column Proof</a:t>
            </a:r>
          </a:p>
        </p:txBody>
      </p:sp>
      <p:sp>
        <p:nvSpPr>
          <p:cNvPr id="3" name="Content Placeholder 2"/>
          <p:cNvSpPr>
            <a:spLocks noGrp="1"/>
          </p:cNvSpPr>
          <p:nvPr>
            <p:ph idx="1"/>
          </p:nvPr>
        </p:nvSpPr>
        <p:spPr/>
        <p:txBody>
          <a:bodyPr/>
          <a:lstStyle/>
          <a:p>
            <a:r>
              <a:rPr lang="en-US" dirty="0"/>
              <a:t>Organizes your proof into columns. One column is for your statements, and the other one is for your reasons. The last statement will always be the one you are trying to prove.</a:t>
            </a:r>
          </a:p>
        </p:txBody>
      </p:sp>
    </p:spTree>
    <p:extLst>
      <p:ext uri="{BB962C8B-B14F-4D97-AF65-F5344CB8AC3E}">
        <p14:creationId xmlns:p14="http://schemas.microsoft.com/office/powerpoint/2010/main" val="4204716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Two-Column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Prove: </a:t>
                </a:r>
                <a14:m>
                  <m:oMath xmlns:m="http://schemas.openxmlformats.org/officeDocument/2006/math">
                    <m:r>
                      <a:rPr lang="en-US" i="1">
                        <a:latin typeface="Cambria Math"/>
                        <a:ea typeface="Cambria Math"/>
                      </a:rPr>
                      <m:t>∆</m:t>
                    </m:r>
                    <m:r>
                      <a:rPr lang="en-US" i="1">
                        <a:latin typeface="Cambria Math"/>
                        <a:ea typeface="Cambria Math"/>
                      </a:rPr>
                      <m:t>𝐴𝐵𝐶</m:t>
                    </m:r>
                    <m:r>
                      <a:rPr lang="en-US" i="1">
                        <a:latin typeface="Cambria Math"/>
                        <a:ea typeface="Cambria Math"/>
                      </a:rPr>
                      <m:t>≅∆</m:t>
                    </m:r>
                    <m:r>
                      <a:rPr lang="en-US" i="1">
                        <a:latin typeface="Cambria Math"/>
                        <a:ea typeface="Cambria Math"/>
                      </a:rPr>
                      <m:t>𝐸𝐷𝐶</m:t>
                    </m:r>
                  </m:oMath>
                </a14:m>
                <a:endParaRPr lang="en-US" dirty="0"/>
              </a:p>
              <a:p>
                <a:pPr marL="0" indent="0">
                  <a:buNone/>
                </a:pPr>
                <a:endParaRPr lang="en-US" dirty="0"/>
              </a:p>
              <a:p>
                <a:pPr marL="0" indent="0">
                  <a:buNone/>
                </a:pP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grpSp>
        <p:nvGrpSpPr>
          <p:cNvPr id="4" name="Group 3"/>
          <p:cNvGrpSpPr/>
          <p:nvPr/>
        </p:nvGrpSpPr>
        <p:grpSpPr>
          <a:xfrm>
            <a:off x="4547013" y="1581752"/>
            <a:ext cx="4852416" cy="2345931"/>
            <a:chOff x="838200" y="2512367"/>
            <a:chExt cx="6772656" cy="3223862"/>
          </a:xfrm>
          <a:noFill/>
        </p:grpSpPr>
        <p:sp>
          <p:nvSpPr>
            <p:cNvPr id="5" name="Freeform 4"/>
            <p:cNvSpPr/>
            <p:nvPr/>
          </p:nvSpPr>
          <p:spPr>
            <a:xfrm>
              <a:off x="1143000" y="2743200"/>
              <a:ext cx="6096000" cy="2746248"/>
            </a:xfrm>
            <a:custGeom>
              <a:avLst/>
              <a:gdLst>
                <a:gd name="connsiteX0" fmla="*/ 0 w 4992624"/>
                <a:gd name="connsiteY0" fmla="*/ 2212848 h 2212848"/>
                <a:gd name="connsiteX1" fmla="*/ 713232 w 4992624"/>
                <a:gd name="connsiteY1" fmla="*/ 557784 h 2212848"/>
                <a:gd name="connsiteX2" fmla="*/ 4197096 w 4992624"/>
                <a:gd name="connsiteY2" fmla="*/ 1828800 h 2212848"/>
                <a:gd name="connsiteX3" fmla="*/ 4992624 w 4992624"/>
                <a:gd name="connsiteY3" fmla="*/ 0 h 2212848"/>
                <a:gd name="connsiteX4" fmla="*/ 0 w 4992624"/>
                <a:gd name="connsiteY4" fmla="*/ 2212848 h 221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2624" h="2212848">
                  <a:moveTo>
                    <a:pt x="0" y="2212848"/>
                  </a:moveTo>
                  <a:lnTo>
                    <a:pt x="713232" y="557784"/>
                  </a:lnTo>
                  <a:lnTo>
                    <a:pt x="4197096" y="1828800"/>
                  </a:lnTo>
                  <a:lnTo>
                    <a:pt x="4992624" y="0"/>
                  </a:lnTo>
                  <a:lnTo>
                    <a:pt x="0" y="2212848"/>
                  </a:ln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524000" y="4267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629400" y="3886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1103376" y="5035296"/>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rot="10800000">
              <a:off x="6858000" y="2667000"/>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838200" y="5274564"/>
              <a:ext cx="381000" cy="461665"/>
            </a:xfrm>
            <a:prstGeom prst="rect">
              <a:avLst/>
            </a:prstGeom>
            <a:grpFill/>
          </p:spPr>
          <p:txBody>
            <a:bodyPr wrap="square" rtlCol="0">
              <a:spAutoFit/>
            </a:bodyPr>
            <a:lstStyle/>
            <a:p>
              <a:r>
                <a:rPr lang="en-US" sz="2400" b="1" dirty="0">
                  <a:solidFill>
                    <a:srgbClr val="0070C0"/>
                  </a:solidFill>
                </a:rPr>
                <a:t>A</a:t>
              </a:r>
            </a:p>
          </p:txBody>
        </p:sp>
        <p:sp>
          <p:nvSpPr>
            <p:cNvPr id="11" name="TextBox 10"/>
            <p:cNvSpPr txBox="1"/>
            <p:nvPr/>
          </p:nvSpPr>
          <p:spPr>
            <a:xfrm>
              <a:off x="1828800" y="2849324"/>
              <a:ext cx="381000" cy="461665"/>
            </a:xfrm>
            <a:prstGeom prst="rect">
              <a:avLst/>
            </a:prstGeom>
            <a:grpFill/>
          </p:spPr>
          <p:txBody>
            <a:bodyPr wrap="square" rtlCol="0">
              <a:spAutoFit/>
            </a:bodyPr>
            <a:lstStyle/>
            <a:p>
              <a:r>
                <a:rPr lang="en-US" sz="2400" b="1" dirty="0">
                  <a:solidFill>
                    <a:srgbClr val="0070C0"/>
                  </a:solidFill>
                </a:rPr>
                <a:t>B</a:t>
              </a:r>
            </a:p>
          </p:txBody>
        </p:sp>
        <p:sp>
          <p:nvSpPr>
            <p:cNvPr id="12" name="TextBox 11"/>
            <p:cNvSpPr txBox="1"/>
            <p:nvPr/>
          </p:nvSpPr>
          <p:spPr>
            <a:xfrm>
              <a:off x="3810000" y="4186535"/>
              <a:ext cx="381000" cy="461665"/>
            </a:xfrm>
            <a:prstGeom prst="rect">
              <a:avLst/>
            </a:prstGeom>
            <a:grpFill/>
          </p:spPr>
          <p:txBody>
            <a:bodyPr wrap="square" rtlCol="0">
              <a:spAutoFit/>
            </a:bodyPr>
            <a:lstStyle/>
            <a:p>
              <a:r>
                <a:rPr lang="en-US" sz="2400" b="1" dirty="0">
                  <a:solidFill>
                    <a:srgbClr val="0070C0"/>
                  </a:solidFill>
                </a:rPr>
                <a:t>C</a:t>
              </a:r>
            </a:p>
          </p:txBody>
        </p:sp>
        <p:sp>
          <p:nvSpPr>
            <p:cNvPr id="13" name="TextBox 12"/>
            <p:cNvSpPr txBox="1"/>
            <p:nvPr/>
          </p:nvSpPr>
          <p:spPr>
            <a:xfrm>
              <a:off x="6096000" y="4965299"/>
              <a:ext cx="381000" cy="461665"/>
            </a:xfrm>
            <a:prstGeom prst="rect">
              <a:avLst/>
            </a:prstGeom>
            <a:grpFill/>
          </p:spPr>
          <p:txBody>
            <a:bodyPr wrap="square" rtlCol="0">
              <a:spAutoFit/>
            </a:bodyPr>
            <a:lstStyle/>
            <a:p>
              <a:r>
                <a:rPr lang="en-US" sz="2400" b="1" dirty="0">
                  <a:solidFill>
                    <a:srgbClr val="0070C0"/>
                  </a:solidFill>
                </a:rPr>
                <a:t>D</a:t>
              </a:r>
            </a:p>
          </p:txBody>
        </p:sp>
        <p:sp>
          <p:nvSpPr>
            <p:cNvPr id="14" name="TextBox 13"/>
            <p:cNvSpPr txBox="1"/>
            <p:nvPr/>
          </p:nvSpPr>
          <p:spPr>
            <a:xfrm>
              <a:off x="7229856" y="2512367"/>
              <a:ext cx="381000" cy="461665"/>
            </a:xfrm>
            <a:prstGeom prst="rect">
              <a:avLst/>
            </a:prstGeom>
            <a:grpFill/>
          </p:spPr>
          <p:txBody>
            <a:bodyPr wrap="square" rtlCol="0">
              <a:spAutoFit/>
            </a:bodyPr>
            <a:lstStyle/>
            <a:p>
              <a:r>
                <a:rPr lang="en-US" sz="2400" b="1" dirty="0">
                  <a:solidFill>
                    <a:srgbClr val="0070C0"/>
                  </a:solidFill>
                </a:rPr>
                <a:t>E</a:t>
              </a:r>
            </a:p>
          </p:txBody>
        </p:sp>
      </p:grpSp>
      <p:sp>
        <p:nvSpPr>
          <p:cNvPr id="15" name="Rectangle 14"/>
          <p:cNvSpPr/>
          <p:nvPr/>
        </p:nvSpPr>
        <p:spPr>
          <a:xfrm>
            <a:off x="5465064" y="6172200"/>
            <a:ext cx="91440" cy="914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453308" y="3021985"/>
            <a:ext cx="5109292" cy="3811667"/>
            <a:chOff x="453308" y="3021985"/>
            <a:chExt cx="5109292" cy="3811667"/>
          </a:xfrm>
        </p:grpSpPr>
        <p:cxnSp>
          <p:nvCxnSpPr>
            <p:cNvPr id="17" name="Straight Connector 16"/>
            <p:cNvCxnSpPr/>
            <p:nvPr/>
          </p:nvCxnSpPr>
          <p:spPr>
            <a:xfrm>
              <a:off x="2971800" y="3021985"/>
              <a:ext cx="0" cy="367284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53308" y="3555385"/>
              <a:ext cx="4804492"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33400" y="3081916"/>
              <a:ext cx="2474554" cy="3416320"/>
            </a:xfrm>
            <a:prstGeom prst="rect">
              <a:avLst/>
            </a:prstGeom>
            <a:noFill/>
          </p:spPr>
          <p:txBody>
            <a:bodyPr wrap="square" rtlCol="0">
              <a:spAutoFit/>
            </a:bodyPr>
            <a:lstStyle/>
            <a:p>
              <a:r>
                <a:rPr lang="en-US" sz="2400" b="1" dirty="0"/>
                <a:t>Statement</a:t>
              </a:r>
            </a:p>
            <a:p>
              <a:endParaRPr lang="en-US" sz="2400" b="1" dirty="0"/>
            </a:p>
            <a:p>
              <a:r>
                <a:rPr lang="en-US" sz="2400" b="1" dirty="0"/>
                <a:t>1) ___________</a:t>
              </a:r>
            </a:p>
            <a:p>
              <a:endParaRPr lang="en-US" sz="2400" b="1" dirty="0"/>
            </a:p>
            <a:p>
              <a:r>
                <a:rPr lang="en-US" sz="2400" b="1" dirty="0"/>
                <a:t>2) ___________</a:t>
              </a:r>
            </a:p>
            <a:p>
              <a:endParaRPr lang="en-US" sz="2400" b="1" dirty="0"/>
            </a:p>
            <a:p>
              <a:r>
                <a:rPr lang="en-US" sz="2400" b="1" dirty="0"/>
                <a:t>3) ___________</a:t>
              </a:r>
            </a:p>
            <a:p>
              <a:endParaRPr lang="en-US" sz="2400" b="1" dirty="0"/>
            </a:p>
            <a:p>
              <a:r>
                <a:rPr lang="en-US" sz="2400" b="1" dirty="0"/>
                <a:t>4) _</a:t>
              </a:r>
              <a:r>
                <a:rPr lang="en-US" sz="2400" dirty="0"/>
                <a:t>_________</a:t>
              </a:r>
              <a:r>
                <a:rPr lang="en-US" sz="2400" b="1" dirty="0"/>
                <a:t>_</a:t>
              </a:r>
            </a:p>
          </p:txBody>
        </p:sp>
        <p:sp>
          <p:nvSpPr>
            <p:cNvPr id="22" name="TextBox 21"/>
            <p:cNvSpPr txBox="1"/>
            <p:nvPr/>
          </p:nvSpPr>
          <p:spPr>
            <a:xfrm>
              <a:off x="3124200" y="3048000"/>
              <a:ext cx="2438400" cy="3785652"/>
            </a:xfrm>
            <a:prstGeom prst="rect">
              <a:avLst/>
            </a:prstGeom>
            <a:noFill/>
          </p:spPr>
          <p:txBody>
            <a:bodyPr wrap="square" rtlCol="0">
              <a:spAutoFit/>
            </a:bodyPr>
            <a:lstStyle/>
            <a:p>
              <a:r>
                <a:rPr lang="en-US" sz="2400" b="1" dirty="0"/>
                <a:t>Reason</a:t>
              </a:r>
            </a:p>
            <a:p>
              <a:endParaRPr lang="en-US" sz="2400" b="1" dirty="0"/>
            </a:p>
            <a:p>
              <a:r>
                <a:rPr lang="en-US" sz="2400" b="1" dirty="0"/>
                <a:t>1) ___________</a:t>
              </a:r>
            </a:p>
            <a:p>
              <a:endParaRPr lang="en-US" sz="2400" b="1" dirty="0"/>
            </a:p>
            <a:p>
              <a:r>
                <a:rPr lang="en-US" sz="2400" b="1" dirty="0"/>
                <a:t>2) ___________</a:t>
              </a:r>
            </a:p>
            <a:p>
              <a:endParaRPr lang="en-US" sz="2400" b="1" dirty="0"/>
            </a:p>
            <a:p>
              <a:r>
                <a:rPr lang="en-US" sz="2400" b="1" dirty="0"/>
                <a:t>3) ___________</a:t>
              </a:r>
            </a:p>
            <a:p>
              <a:endParaRPr lang="en-US" sz="2400" b="1" dirty="0"/>
            </a:p>
            <a:p>
              <a:r>
                <a:rPr lang="en-US" sz="2400" b="1" dirty="0"/>
                <a:t>4) ___________</a:t>
              </a:r>
            </a:p>
            <a:p>
              <a:endParaRPr lang="en-US" sz="2400" b="1" dirty="0"/>
            </a:p>
          </p:txBody>
        </p:sp>
      </p:grpSp>
      <mc:AlternateContent xmlns:mc="http://schemas.openxmlformats.org/markup-compatibility/2006" xmlns:a14="http://schemas.microsoft.com/office/drawing/2010/main">
        <mc:Choice Requires="a14">
          <p:sp>
            <p:nvSpPr>
              <p:cNvPr id="28" name="Rectangle 27"/>
              <p:cNvSpPr/>
              <p:nvPr/>
            </p:nvSpPr>
            <p:spPr>
              <a:xfrm>
                <a:off x="1066800" y="5222670"/>
                <a:ext cx="160020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b="1" i="1" smtClean="0">
                              <a:solidFill>
                                <a:srgbClr val="0070C0"/>
                              </a:solidFill>
                              <a:latin typeface="Cambria Math" panose="02040503050406030204" pitchFamily="18" charset="0"/>
                            </a:rPr>
                          </m:ctrlPr>
                        </m:accPr>
                        <m:e>
                          <m:r>
                            <a:rPr lang="en-US" sz="2400" b="1" i="1" smtClean="0">
                              <a:solidFill>
                                <a:srgbClr val="0070C0"/>
                              </a:solidFill>
                              <a:latin typeface="Cambria Math"/>
                            </a:rPr>
                            <m:t>𝑨𝑩</m:t>
                          </m:r>
                        </m:e>
                      </m:acc>
                      <m:r>
                        <a:rPr lang="en-US" sz="2400" b="1" i="1" smtClean="0">
                          <a:solidFill>
                            <a:srgbClr val="0070C0"/>
                          </a:solidFill>
                          <a:latin typeface="Cambria Math"/>
                          <a:ea typeface="Cambria Math"/>
                        </a:rPr>
                        <m:t>≅</m:t>
                      </m:r>
                      <m:acc>
                        <m:accPr>
                          <m:chr m:val="̅"/>
                          <m:ctrlPr>
                            <a:rPr lang="en-US" sz="2400" b="1" i="1" smtClean="0">
                              <a:solidFill>
                                <a:srgbClr val="0070C0"/>
                              </a:solidFill>
                              <a:latin typeface="Cambria Math" panose="02040503050406030204" pitchFamily="18" charset="0"/>
                              <a:ea typeface="Cambria Math"/>
                            </a:rPr>
                          </m:ctrlPr>
                        </m:accPr>
                        <m:e>
                          <m:r>
                            <a:rPr lang="en-US" sz="2400" b="1" i="1" smtClean="0">
                              <a:solidFill>
                                <a:srgbClr val="0070C0"/>
                              </a:solidFill>
                              <a:latin typeface="Cambria Math"/>
                              <a:ea typeface="Cambria Math"/>
                            </a:rPr>
                            <m:t>𝑬𝑫</m:t>
                          </m:r>
                        </m:e>
                      </m:acc>
                    </m:oMath>
                  </m:oMathPara>
                </a14:m>
                <a:endParaRPr lang="en-US" dirty="0"/>
              </a:p>
            </p:txBody>
          </p:sp>
        </mc:Choice>
        <mc:Fallback xmlns="">
          <p:sp>
            <p:nvSpPr>
              <p:cNvPr id="28" name="Rectangle 27"/>
              <p:cNvSpPr>
                <a:spLocks noRot="1" noChangeAspect="1" noMove="1" noResize="1" noEditPoints="1" noAdjustHandles="1" noChangeArrowheads="1" noChangeShapeType="1" noTextEdit="1"/>
              </p:cNvSpPr>
              <p:nvPr/>
            </p:nvSpPr>
            <p:spPr>
              <a:xfrm>
                <a:off x="1066800" y="5222670"/>
                <a:ext cx="1600200" cy="461665"/>
              </a:xfrm>
              <a:prstGeom prst="rect">
                <a:avLst/>
              </a:prstGeom>
              <a:blipFill rotWithShape="1">
                <a:blip r:embed="rId3"/>
                <a:stretch>
                  <a:fillRect/>
                </a:stretch>
              </a:blipFill>
            </p:spPr>
            <p:txBody>
              <a:bodyPr/>
              <a:lstStyle/>
              <a:p>
                <a:r>
                  <a:rPr lang="en-US">
                    <a:noFill/>
                  </a:rPr>
                  <a:t> </a:t>
                </a:r>
              </a:p>
            </p:txBody>
          </p:sp>
        </mc:Fallback>
      </mc:AlternateContent>
      <p:sp>
        <p:nvSpPr>
          <p:cNvPr id="29" name="TextBox 28"/>
          <p:cNvSpPr txBox="1"/>
          <p:nvPr/>
        </p:nvSpPr>
        <p:spPr>
          <a:xfrm>
            <a:off x="3576084" y="3775734"/>
            <a:ext cx="1151282" cy="400110"/>
          </a:xfrm>
          <a:prstGeom prst="rect">
            <a:avLst/>
          </a:prstGeom>
          <a:noFill/>
        </p:spPr>
        <p:txBody>
          <a:bodyPr wrap="square" rtlCol="0">
            <a:spAutoFit/>
          </a:bodyPr>
          <a:lstStyle/>
          <a:p>
            <a:r>
              <a:rPr lang="en-US" sz="2000" b="1" dirty="0">
                <a:solidFill>
                  <a:srgbClr val="0070C0"/>
                </a:solidFill>
              </a:rPr>
              <a:t>Given</a:t>
            </a:r>
          </a:p>
        </p:txBody>
      </p:sp>
      <mc:AlternateContent xmlns:mc="http://schemas.openxmlformats.org/markup-compatibility/2006" xmlns:a14="http://schemas.microsoft.com/office/drawing/2010/main">
        <mc:Choice Requires="a14">
          <p:sp>
            <p:nvSpPr>
              <p:cNvPr id="30" name="Rectangle 29"/>
              <p:cNvSpPr/>
              <p:nvPr/>
            </p:nvSpPr>
            <p:spPr>
              <a:xfrm>
                <a:off x="1159573" y="3810000"/>
                <a:ext cx="141465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𝑨</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𝑬</m:t>
                      </m:r>
                    </m:oMath>
                  </m:oMathPara>
                </a14:m>
                <a:endParaRPr lang="en-US" sz="2400" dirty="0">
                  <a:solidFill>
                    <a:srgbClr val="0070C0"/>
                  </a:solidFill>
                </a:endParaRPr>
              </a:p>
            </p:txBody>
          </p:sp>
        </mc:Choice>
        <mc:Fallback xmlns="">
          <p:sp>
            <p:nvSpPr>
              <p:cNvPr id="30" name="Rectangle 29"/>
              <p:cNvSpPr>
                <a:spLocks noRot="1" noChangeAspect="1" noMove="1" noResize="1" noEditPoints="1" noAdjustHandles="1" noChangeArrowheads="1" noChangeShapeType="1" noTextEdit="1"/>
              </p:cNvSpPr>
              <p:nvPr/>
            </p:nvSpPr>
            <p:spPr>
              <a:xfrm>
                <a:off x="1159573" y="3810000"/>
                <a:ext cx="1414654" cy="461665"/>
              </a:xfrm>
              <a:prstGeom prst="rect">
                <a:avLst/>
              </a:prstGeom>
              <a:blipFill rotWithShape="1">
                <a:blip r:embed="rId4"/>
                <a:stretch>
                  <a:fillRect r="-431"/>
                </a:stretch>
              </a:blipFill>
            </p:spPr>
            <p:txBody>
              <a:bodyPr/>
              <a:lstStyle/>
              <a:p>
                <a:r>
                  <a:rPr lang="en-US">
                    <a:noFill/>
                  </a:rPr>
                  <a:t> </a:t>
                </a:r>
              </a:p>
            </p:txBody>
          </p:sp>
        </mc:Fallback>
      </mc:AlternateContent>
      <p:sp>
        <p:nvSpPr>
          <p:cNvPr id="31" name="TextBox 30"/>
          <p:cNvSpPr txBox="1"/>
          <p:nvPr/>
        </p:nvSpPr>
        <p:spPr>
          <a:xfrm>
            <a:off x="3652568" y="5222670"/>
            <a:ext cx="1151282" cy="400110"/>
          </a:xfrm>
          <a:prstGeom prst="rect">
            <a:avLst/>
          </a:prstGeom>
          <a:noFill/>
        </p:spPr>
        <p:txBody>
          <a:bodyPr wrap="square" rtlCol="0">
            <a:spAutoFit/>
          </a:bodyPr>
          <a:lstStyle/>
          <a:p>
            <a:r>
              <a:rPr lang="en-US" sz="2000" b="1" dirty="0">
                <a:solidFill>
                  <a:srgbClr val="0070C0"/>
                </a:solidFill>
              </a:rPr>
              <a:t>Given</a:t>
            </a:r>
          </a:p>
        </p:txBody>
      </p:sp>
      <mc:AlternateContent xmlns:mc="http://schemas.openxmlformats.org/markup-compatibility/2006" xmlns:a14="http://schemas.microsoft.com/office/drawing/2010/main">
        <mc:Choice Requires="a14">
          <p:sp>
            <p:nvSpPr>
              <p:cNvPr id="32" name="Rectangle 31"/>
              <p:cNvSpPr/>
              <p:nvPr/>
            </p:nvSpPr>
            <p:spPr>
              <a:xfrm>
                <a:off x="930973" y="4519993"/>
                <a:ext cx="2057400"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a:ea typeface="Cambria Math"/>
                        </a:rPr>
                        <m:t>∠</m:t>
                      </m:r>
                      <m:r>
                        <a:rPr lang="en-US" sz="2000" b="1" i="1" smtClean="0">
                          <a:solidFill>
                            <a:srgbClr val="0070C0"/>
                          </a:solidFill>
                          <a:latin typeface="Cambria Math"/>
                          <a:ea typeface="Cambria Math"/>
                        </a:rPr>
                        <m:t>𝑩𝑪𝑨</m:t>
                      </m:r>
                      <m:r>
                        <a:rPr lang="en-US" sz="2000" b="1" i="1" smtClean="0">
                          <a:solidFill>
                            <a:srgbClr val="0070C0"/>
                          </a:solidFill>
                          <a:latin typeface="Cambria Math"/>
                          <a:ea typeface="Cambria Math"/>
                        </a:rPr>
                        <m:t>≅∠</m:t>
                      </m:r>
                      <m:r>
                        <a:rPr lang="en-US" sz="2000" b="1" i="1" smtClean="0">
                          <a:solidFill>
                            <a:srgbClr val="0070C0"/>
                          </a:solidFill>
                          <a:latin typeface="Cambria Math"/>
                          <a:ea typeface="Cambria Math"/>
                        </a:rPr>
                        <m:t>𝑫𝑪𝑬</m:t>
                      </m:r>
                    </m:oMath>
                  </m:oMathPara>
                </a14:m>
                <a:endParaRPr lang="en-US" sz="2000" dirty="0">
                  <a:solidFill>
                    <a:srgbClr val="0070C0"/>
                  </a:solidFill>
                </a:endParaRPr>
              </a:p>
            </p:txBody>
          </p:sp>
        </mc:Choice>
        <mc:Fallback xmlns="">
          <p:sp>
            <p:nvSpPr>
              <p:cNvPr id="32" name="Rectangle 31"/>
              <p:cNvSpPr>
                <a:spLocks noRot="1" noChangeAspect="1" noMove="1" noResize="1" noEditPoints="1" noAdjustHandles="1" noChangeArrowheads="1" noChangeShapeType="1" noTextEdit="1"/>
              </p:cNvSpPr>
              <p:nvPr/>
            </p:nvSpPr>
            <p:spPr>
              <a:xfrm>
                <a:off x="930973" y="4519993"/>
                <a:ext cx="2057400" cy="400110"/>
              </a:xfrm>
              <a:prstGeom prst="rect">
                <a:avLst/>
              </a:prstGeom>
              <a:blipFill rotWithShape="1">
                <a:blip r:embed="rId5"/>
                <a:stretch>
                  <a:fillRect/>
                </a:stretch>
              </a:blipFill>
            </p:spPr>
            <p:txBody>
              <a:bodyPr/>
              <a:lstStyle/>
              <a:p>
                <a:r>
                  <a:rPr lang="en-US">
                    <a:noFill/>
                  </a:rPr>
                  <a:t> </a:t>
                </a:r>
              </a:p>
            </p:txBody>
          </p:sp>
        </mc:Fallback>
      </mc:AlternateContent>
      <p:sp>
        <p:nvSpPr>
          <p:cNvPr id="33" name="TextBox 32"/>
          <p:cNvSpPr txBox="1"/>
          <p:nvPr/>
        </p:nvSpPr>
        <p:spPr>
          <a:xfrm>
            <a:off x="3594828" y="4476690"/>
            <a:ext cx="2797690" cy="400110"/>
          </a:xfrm>
          <a:prstGeom prst="rect">
            <a:avLst/>
          </a:prstGeom>
          <a:noFill/>
        </p:spPr>
        <p:txBody>
          <a:bodyPr wrap="square" rtlCol="0">
            <a:spAutoFit/>
          </a:bodyPr>
          <a:lstStyle/>
          <a:p>
            <a:r>
              <a:rPr lang="en-US" sz="2000" b="1" dirty="0">
                <a:solidFill>
                  <a:srgbClr val="0070C0"/>
                </a:solidFill>
              </a:rPr>
              <a:t>Vertical Angles </a:t>
            </a:r>
            <a:r>
              <a:rPr lang="en-US" sz="2000" b="1" dirty="0" err="1">
                <a:solidFill>
                  <a:srgbClr val="0070C0"/>
                </a:solidFill>
              </a:rPr>
              <a:t>Thm</a:t>
            </a:r>
            <a:r>
              <a:rPr lang="en-US" sz="2000" b="1" dirty="0">
                <a:solidFill>
                  <a:srgbClr val="0070C0"/>
                </a:solidFill>
              </a:rPr>
              <a:t>.</a:t>
            </a:r>
          </a:p>
        </p:txBody>
      </p:sp>
      <mc:AlternateContent xmlns:mc="http://schemas.openxmlformats.org/markup-compatibility/2006" xmlns:a14="http://schemas.microsoft.com/office/drawing/2010/main">
        <mc:Choice Requires="a14">
          <p:sp>
            <p:nvSpPr>
              <p:cNvPr id="34" name="Rectangle 33"/>
              <p:cNvSpPr/>
              <p:nvPr/>
            </p:nvSpPr>
            <p:spPr>
              <a:xfrm>
                <a:off x="877824" y="5973258"/>
                <a:ext cx="2057400"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i="1" smtClean="0">
                          <a:solidFill>
                            <a:srgbClr val="0070C0"/>
                          </a:solidFill>
                          <a:latin typeface="Cambria Math"/>
                          <a:ea typeface="Cambria Math"/>
                        </a:rPr>
                        <m:t>∆</m:t>
                      </m:r>
                      <m:r>
                        <a:rPr lang="en-US" sz="2000" i="1" smtClean="0">
                          <a:solidFill>
                            <a:srgbClr val="0070C0"/>
                          </a:solidFill>
                          <a:latin typeface="Cambria Math"/>
                          <a:ea typeface="Cambria Math"/>
                        </a:rPr>
                        <m:t>𝐴𝐵𝐶</m:t>
                      </m:r>
                      <m:r>
                        <a:rPr lang="en-US" sz="2000" i="1" smtClean="0">
                          <a:solidFill>
                            <a:srgbClr val="0070C0"/>
                          </a:solidFill>
                          <a:latin typeface="Cambria Math"/>
                          <a:ea typeface="Cambria Math"/>
                        </a:rPr>
                        <m:t>≅∆</m:t>
                      </m:r>
                      <m:r>
                        <a:rPr lang="en-US" sz="2000" i="1" smtClean="0">
                          <a:solidFill>
                            <a:srgbClr val="0070C0"/>
                          </a:solidFill>
                          <a:latin typeface="Cambria Math"/>
                          <a:ea typeface="Cambria Math"/>
                        </a:rPr>
                        <m:t>𝐸𝐷𝐶</m:t>
                      </m:r>
                    </m:oMath>
                  </m:oMathPara>
                </a14:m>
                <a:endParaRPr lang="en-US" sz="2000" dirty="0">
                  <a:solidFill>
                    <a:srgbClr val="0070C0"/>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877824" y="5973258"/>
                <a:ext cx="2057400" cy="400110"/>
              </a:xfrm>
              <a:prstGeom prst="rect">
                <a:avLst/>
              </a:prstGeom>
              <a:blipFill rotWithShape="1">
                <a:blip r:embed="rId6"/>
                <a:stretch>
                  <a:fillRect/>
                </a:stretch>
              </a:blipFill>
            </p:spPr>
            <p:txBody>
              <a:bodyPr/>
              <a:lstStyle/>
              <a:p>
                <a:r>
                  <a:rPr lang="en-US">
                    <a:noFill/>
                  </a:rPr>
                  <a:t> </a:t>
                </a:r>
              </a:p>
            </p:txBody>
          </p:sp>
        </mc:Fallback>
      </mc:AlternateContent>
      <p:sp>
        <p:nvSpPr>
          <p:cNvPr id="35" name="TextBox 34"/>
          <p:cNvSpPr txBox="1"/>
          <p:nvPr/>
        </p:nvSpPr>
        <p:spPr>
          <a:xfrm>
            <a:off x="3741170" y="5972145"/>
            <a:ext cx="1151282" cy="400110"/>
          </a:xfrm>
          <a:prstGeom prst="rect">
            <a:avLst/>
          </a:prstGeom>
          <a:noFill/>
        </p:spPr>
        <p:txBody>
          <a:bodyPr wrap="square" rtlCol="0">
            <a:spAutoFit/>
          </a:bodyPr>
          <a:lstStyle/>
          <a:p>
            <a:r>
              <a:rPr lang="en-US" sz="2000" b="1" dirty="0">
                <a:solidFill>
                  <a:srgbClr val="0070C0"/>
                </a:solidFill>
              </a:rPr>
              <a:t>AAS</a:t>
            </a:r>
          </a:p>
        </p:txBody>
      </p:sp>
      <p:sp>
        <p:nvSpPr>
          <p:cNvPr id="36" name="TextBox 35"/>
          <p:cNvSpPr txBox="1"/>
          <p:nvPr/>
        </p:nvSpPr>
        <p:spPr>
          <a:xfrm>
            <a:off x="152400" y="3837765"/>
            <a:ext cx="533400" cy="2492990"/>
          </a:xfrm>
          <a:prstGeom prst="rect">
            <a:avLst/>
          </a:prstGeom>
          <a:noFill/>
        </p:spPr>
        <p:txBody>
          <a:bodyPr wrap="square" rtlCol="0">
            <a:spAutoFit/>
          </a:bodyPr>
          <a:lstStyle/>
          <a:p>
            <a:r>
              <a:rPr lang="en-US" sz="2400" b="1" dirty="0">
                <a:solidFill>
                  <a:srgbClr val="FF0000"/>
                </a:solidFill>
              </a:rPr>
              <a:t>A</a:t>
            </a:r>
          </a:p>
          <a:p>
            <a:endParaRPr lang="en-US" sz="2400" b="1" dirty="0">
              <a:solidFill>
                <a:srgbClr val="FF0000"/>
              </a:solidFill>
            </a:endParaRPr>
          </a:p>
          <a:p>
            <a:r>
              <a:rPr lang="en-US" sz="2400" b="1" dirty="0">
                <a:solidFill>
                  <a:srgbClr val="FF0000"/>
                </a:solidFill>
              </a:rPr>
              <a:t>A</a:t>
            </a:r>
          </a:p>
          <a:p>
            <a:endParaRPr lang="en-US" sz="2400" b="1" dirty="0">
              <a:solidFill>
                <a:srgbClr val="FF0000"/>
              </a:solidFill>
            </a:endParaRPr>
          </a:p>
          <a:p>
            <a:r>
              <a:rPr lang="en-US" sz="2400" b="1" dirty="0">
                <a:solidFill>
                  <a:srgbClr val="FF0000"/>
                </a:solidFill>
              </a:rPr>
              <a:t>S</a:t>
            </a:r>
          </a:p>
          <a:p>
            <a:endParaRPr lang="en-US" dirty="0"/>
          </a:p>
          <a:p>
            <a:endParaRPr lang="en-US" dirty="0"/>
          </a:p>
        </p:txBody>
      </p:sp>
      <p:grpSp>
        <p:nvGrpSpPr>
          <p:cNvPr id="37" name="Group 36"/>
          <p:cNvGrpSpPr/>
          <p:nvPr/>
        </p:nvGrpSpPr>
        <p:grpSpPr>
          <a:xfrm>
            <a:off x="6392518" y="2542607"/>
            <a:ext cx="884217" cy="494132"/>
            <a:chOff x="5987728" y="1272291"/>
            <a:chExt cx="884217" cy="494132"/>
          </a:xfrm>
        </p:grpSpPr>
        <p:sp>
          <p:nvSpPr>
            <p:cNvPr id="38" name="Arc 37"/>
            <p:cNvSpPr/>
            <p:nvPr/>
          </p:nvSpPr>
          <p:spPr>
            <a:xfrm rot="2354328">
              <a:off x="6438773" y="1357814"/>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rot="2354328">
              <a:off x="6416475" y="1313577"/>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rot="12740852">
              <a:off x="6082795" y="1333477"/>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p:cNvSpPr/>
            <p:nvPr/>
          </p:nvSpPr>
          <p:spPr>
            <a:xfrm rot="12740852">
              <a:off x="5987728" y="1272291"/>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62401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ppt_x"/>
                                          </p:val>
                                        </p:tav>
                                        <p:tav tm="100000">
                                          <p:val>
                                            <p:strVal val="#ppt_x"/>
                                          </p:val>
                                        </p:tav>
                                      </p:tavLst>
                                    </p:anim>
                                    <p:anim calcmode="lin" valueType="num">
                                      <p:cBhvr additive="base">
                                        <p:cTn id="1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ppt_x"/>
                                          </p:val>
                                        </p:tav>
                                        <p:tav tm="100000">
                                          <p:val>
                                            <p:strVal val="#ppt_x"/>
                                          </p:val>
                                        </p:tav>
                                      </p:tavLst>
                                    </p:anim>
                                    <p:anim calcmode="lin" valueType="num">
                                      <p:cBhvr additive="base">
                                        <p:cTn id="3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ppt_x"/>
                                          </p:val>
                                        </p:tav>
                                        <p:tav tm="100000">
                                          <p:val>
                                            <p:strVal val="#ppt_x"/>
                                          </p:val>
                                        </p:tav>
                                      </p:tavLst>
                                    </p:anim>
                                    <p:anim calcmode="lin" valueType="num">
                                      <p:cBhvr additive="base">
                                        <p:cTn id="5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additive="base">
                                        <p:cTn id="61" dur="500" fill="hold"/>
                                        <p:tgtEl>
                                          <p:spTgt spid="35"/>
                                        </p:tgtEl>
                                        <p:attrNameLst>
                                          <p:attrName>ppt_x</p:attrName>
                                        </p:attrNameLst>
                                      </p:cBhvr>
                                      <p:tavLst>
                                        <p:tav tm="0">
                                          <p:val>
                                            <p:strVal val="#ppt_x"/>
                                          </p:val>
                                        </p:tav>
                                        <p:tav tm="100000">
                                          <p:val>
                                            <p:strVal val="#ppt_x"/>
                                          </p:val>
                                        </p:tav>
                                      </p:tavLst>
                                    </p:anim>
                                    <p:anim calcmode="lin" valueType="num">
                                      <p:cBhvr additive="base">
                                        <p:cTn id="6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Chart Proof</a:t>
            </a:r>
          </a:p>
        </p:txBody>
      </p:sp>
      <p:sp>
        <p:nvSpPr>
          <p:cNvPr id="3" name="Content Placeholder 2"/>
          <p:cNvSpPr>
            <a:spLocks noGrp="1"/>
          </p:cNvSpPr>
          <p:nvPr>
            <p:ph idx="1"/>
          </p:nvPr>
        </p:nvSpPr>
        <p:spPr/>
        <p:txBody>
          <a:bodyPr/>
          <a:lstStyle/>
          <a:p>
            <a:r>
              <a:rPr lang="en-US" dirty="0"/>
              <a:t>A visual depiction of your proof. Each “bubble” will have a statement and a reason in it. You draw arrows to show which statements lead to which other statements.</a:t>
            </a:r>
          </a:p>
        </p:txBody>
      </p:sp>
    </p:spTree>
    <p:extLst>
      <p:ext uri="{BB962C8B-B14F-4D97-AF65-F5344CB8AC3E}">
        <p14:creationId xmlns:p14="http://schemas.microsoft.com/office/powerpoint/2010/main" val="1962778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Flow-Chart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Prove: </a:t>
                </a:r>
                <a14:m>
                  <m:oMath xmlns:m="http://schemas.openxmlformats.org/officeDocument/2006/math">
                    <m:r>
                      <a:rPr lang="en-US" i="1">
                        <a:latin typeface="Cambria Math"/>
                        <a:ea typeface="Cambria Math"/>
                      </a:rPr>
                      <m:t>∆</m:t>
                    </m:r>
                    <m:r>
                      <a:rPr lang="en-US" i="1">
                        <a:latin typeface="Cambria Math"/>
                        <a:ea typeface="Cambria Math"/>
                      </a:rPr>
                      <m:t>𝐴𝐵𝐶</m:t>
                    </m:r>
                    <m:r>
                      <a:rPr lang="en-US" i="1">
                        <a:latin typeface="Cambria Math"/>
                        <a:ea typeface="Cambria Math"/>
                      </a:rPr>
                      <m:t>≅∆</m:t>
                    </m:r>
                    <m:r>
                      <a:rPr lang="en-US" i="1">
                        <a:latin typeface="Cambria Math"/>
                        <a:ea typeface="Cambria Math"/>
                      </a:rPr>
                      <m:t>𝐸𝐷𝐶</m:t>
                    </m:r>
                  </m:oMath>
                </a14:m>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grpSp>
        <p:nvGrpSpPr>
          <p:cNvPr id="4" name="Group 3"/>
          <p:cNvGrpSpPr/>
          <p:nvPr/>
        </p:nvGrpSpPr>
        <p:grpSpPr>
          <a:xfrm>
            <a:off x="4462844" y="1420798"/>
            <a:ext cx="4852416" cy="2345931"/>
            <a:chOff x="838200" y="2512367"/>
            <a:chExt cx="6772656" cy="3223862"/>
          </a:xfrm>
          <a:noFill/>
        </p:grpSpPr>
        <p:sp>
          <p:nvSpPr>
            <p:cNvPr id="5" name="Freeform 4"/>
            <p:cNvSpPr/>
            <p:nvPr/>
          </p:nvSpPr>
          <p:spPr>
            <a:xfrm>
              <a:off x="1143000" y="2743200"/>
              <a:ext cx="6096000" cy="2746248"/>
            </a:xfrm>
            <a:custGeom>
              <a:avLst/>
              <a:gdLst>
                <a:gd name="connsiteX0" fmla="*/ 0 w 4992624"/>
                <a:gd name="connsiteY0" fmla="*/ 2212848 h 2212848"/>
                <a:gd name="connsiteX1" fmla="*/ 713232 w 4992624"/>
                <a:gd name="connsiteY1" fmla="*/ 557784 h 2212848"/>
                <a:gd name="connsiteX2" fmla="*/ 4197096 w 4992624"/>
                <a:gd name="connsiteY2" fmla="*/ 1828800 h 2212848"/>
                <a:gd name="connsiteX3" fmla="*/ 4992624 w 4992624"/>
                <a:gd name="connsiteY3" fmla="*/ 0 h 2212848"/>
                <a:gd name="connsiteX4" fmla="*/ 0 w 4992624"/>
                <a:gd name="connsiteY4" fmla="*/ 2212848 h 221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2624" h="2212848">
                  <a:moveTo>
                    <a:pt x="0" y="2212848"/>
                  </a:moveTo>
                  <a:lnTo>
                    <a:pt x="713232" y="557784"/>
                  </a:lnTo>
                  <a:lnTo>
                    <a:pt x="4197096" y="1828800"/>
                  </a:lnTo>
                  <a:lnTo>
                    <a:pt x="4992624" y="0"/>
                  </a:lnTo>
                  <a:lnTo>
                    <a:pt x="0" y="2212848"/>
                  </a:ln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524000" y="4267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629400" y="3886200"/>
              <a:ext cx="304800" cy="76200"/>
            </a:xfrm>
            <a:prstGeom prst="line">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1103376" y="5035296"/>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rot="10800000">
              <a:off x="6858000" y="2667000"/>
              <a:ext cx="457200" cy="454152"/>
            </a:xfrm>
            <a:prstGeom prst="arc">
              <a:avLst/>
            </a:prstGeom>
            <a:grp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838200" y="5274564"/>
              <a:ext cx="381000" cy="461665"/>
            </a:xfrm>
            <a:prstGeom prst="rect">
              <a:avLst/>
            </a:prstGeom>
            <a:grpFill/>
          </p:spPr>
          <p:txBody>
            <a:bodyPr wrap="square" rtlCol="0">
              <a:spAutoFit/>
            </a:bodyPr>
            <a:lstStyle/>
            <a:p>
              <a:r>
                <a:rPr lang="en-US" sz="2400" b="1" dirty="0">
                  <a:solidFill>
                    <a:srgbClr val="0070C0"/>
                  </a:solidFill>
                </a:rPr>
                <a:t>A</a:t>
              </a:r>
            </a:p>
          </p:txBody>
        </p:sp>
        <p:sp>
          <p:nvSpPr>
            <p:cNvPr id="11" name="TextBox 10"/>
            <p:cNvSpPr txBox="1"/>
            <p:nvPr/>
          </p:nvSpPr>
          <p:spPr>
            <a:xfrm>
              <a:off x="1828800" y="2849324"/>
              <a:ext cx="381000" cy="461665"/>
            </a:xfrm>
            <a:prstGeom prst="rect">
              <a:avLst/>
            </a:prstGeom>
            <a:grpFill/>
          </p:spPr>
          <p:txBody>
            <a:bodyPr wrap="square" rtlCol="0">
              <a:spAutoFit/>
            </a:bodyPr>
            <a:lstStyle/>
            <a:p>
              <a:r>
                <a:rPr lang="en-US" sz="2400" b="1" dirty="0">
                  <a:solidFill>
                    <a:srgbClr val="0070C0"/>
                  </a:solidFill>
                </a:rPr>
                <a:t>B</a:t>
              </a:r>
            </a:p>
          </p:txBody>
        </p:sp>
        <p:sp>
          <p:nvSpPr>
            <p:cNvPr id="12" name="TextBox 11"/>
            <p:cNvSpPr txBox="1"/>
            <p:nvPr/>
          </p:nvSpPr>
          <p:spPr>
            <a:xfrm>
              <a:off x="3810000" y="4186535"/>
              <a:ext cx="381000" cy="461665"/>
            </a:xfrm>
            <a:prstGeom prst="rect">
              <a:avLst/>
            </a:prstGeom>
            <a:grpFill/>
          </p:spPr>
          <p:txBody>
            <a:bodyPr wrap="square" rtlCol="0">
              <a:spAutoFit/>
            </a:bodyPr>
            <a:lstStyle/>
            <a:p>
              <a:r>
                <a:rPr lang="en-US" sz="2400" b="1" dirty="0">
                  <a:solidFill>
                    <a:srgbClr val="0070C0"/>
                  </a:solidFill>
                </a:rPr>
                <a:t>C</a:t>
              </a:r>
            </a:p>
          </p:txBody>
        </p:sp>
        <p:sp>
          <p:nvSpPr>
            <p:cNvPr id="13" name="TextBox 12"/>
            <p:cNvSpPr txBox="1"/>
            <p:nvPr/>
          </p:nvSpPr>
          <p:spPr>
            <a:xfrm>
              <a:off x="6096000" y="4965299"/>
              <a:ext cx="381000" cy="461665"/>
            </a:xfrm>
            <a:prstGeom prst="rect">
              <a:avLst/>
            </a:prstGeom>
            <a:grpFill/>
          </p:spPr>
          <p:txBody>
            <a:bodyPr wrap="square" rtlCol="0">
              <a:spAutoFit/>
            </a:bodyPr>
            <a:lstStyle/>
            <a:p>
              <a:r>
                <a:rPr lang="en-US" sz="2400" b="1" dirty="0">
                  <a:solidFill>
                    <a:srgbClr val="0070C0"/>
                  </a:solidFill>
                </a:rPr>
                <a:t>D</a:t>
              </a:r>
            </a:p>
          </p:txBody>
        </p:sp>
        <p:sp>
          <p:nvSpPr>
            <p:cNvPr id="14" name="TextBox 13"/>
            <p:cNvSpPr txBox="1"/>
            <p:nvPr/>
          </p:nvSpPr>
          <p:spPr>
            <a:xfrm>
              <a:off x="7229856" y="2512367"/>
              <a:ext cx="381000" cy="461665"/>
            </a:xfrm>
            <a:prstGeom prst="rect">
              <a:avLst/>
            </a:prstGeom>
            <a:grpFill/>
          </p:spPr>
          <p:txBody>
            <a:bodyPr wrap="square" rtlCol="0">
              <a:spAutoFit/>
            </a:bodyPr>
            <a:lstStyle/>
            <a:p>
              <a:r>
                <a:rPr lang="en-US" sz="2400" b="1" dirty="0">
                  <a:solidFill>
                    <a:srgbClr val="0070C0"/>
                  </a:solidFill>
                </a:rPr>
                <a:t>E</a:t>
              </a:r>
            </a:p>
          </p:txBody>
        </p:sp>
      </p:grpSp>
      <p:sp>
        <p:nvSpPr>
          <p:cNvPr id="16" name="Rounded Rectangle 15"/>
          <p:cNvSpPr/>
          <p:nvPr/>
        </p:nvSpPr>
        <p:spPr>
          <a:xfrm>
            <a:off x="4345201" y="3422904"/>
            <a:ext cx="3962400" cy="243840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90728" y="2819399"/>
            <a:ext cx="2252472"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 name="TextBox 21"/>
              <p:cNvSpPr txBox="1"/>
              <p:nvPr/>
            </p:nvSpPr>
            <p:spPr>
              <a:xfrm>
                <a:off x="664464" y="2935069"/>
                <a:ext cx="1905000" cy="646331"/>
              </a:xfrm>
              <a:prstGeom prst="rect">
                <a:avLst/>
              </a:prstGeom>
              <a:noFill/>
            </p:spPr>
            <p:txBody>
              <a:bodyPr wrap="square" rtlCol="0">
                <a:spAutoFit/>
              </a:bodyPr>
              <a:lstStyle/>
              <a:p>
                <a:pPr algn="ctr"/>
                <a:r>
                  <a:rPr lang="en-US" b="1" dirty="0">
                    <a:solidFill>
                      <a:srgbClr val="0070C0"/>
                    </a:solidFill>
                    <a:ea typeface="Cambria Math"/>
                  </a:rPr>
                  <a:t>Given:</a:t>
                </a:r>
              </a:p>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a:ea typeface="Cambria Math"/>
                        </a:rPr>
                        <m:t>∠</m:t>
                      </m:r>
                      <m:r>
                        <a:rPr lang="en-US" b="1" i="1" smtClean="0">
                          <a:solidFill>
                            <a:srgbClr val="0070C0"/>
                          </a:solidFill>
                          <a:latin typeface="Cambria Math"/>
                          <a:ea typeface="Cambria Math"/>
                        </a:rPr>
                        <m:t>𝑨</m:t>
                      </m:r>
                      <m:r>
                        <a:rPr lang="en-US" b="1" i="1" smtClean="0">
                          <a:solidFill>
                            <a:srgbClr val="0070C0"/>
                          </a:solidFill>
                          <a:latin typeface="Cambria Math"/>
                          <a:ea typeface="Cambria Math"/>
                        </a:rPr>
                        <m:t>≅∠</m:t>
                      </m:r>
                      <m:r>
                        <a:rPr lang="en-US" b="1" i="1" smtClean="0">
                          <a:solidFill>
                            <a:srgbClr val="0070C0"/>
                          </a:solidFill>
                          <a:latin typeface="Cambria Math"/>
                          <a:ea typeface="Cambria Math"/>
                        </a:rPr>
                        <m:t>𝑬</m:t>
                      </m:r>
                    </m:oMath>
                  </m:oMathPara>
                </a14:m>
                <a:endParaRPr lang="en-US" dirty="0">
                  <a:solidFill>
                    <a:srgbClr val="0070C0"/>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664464" y="2935069"/>
                <a:ext cx="1905000" cy="646331"/>
              </a:xfrm>
              <a:prstGeom prst="rect">
                <a:avLst/>
              </a:prstGeom>
              <a:blipFill rotWithShape="1">
                <a:blip r:embed="rId3"/>
                <a:stretch>
                  <a:fillRect t="-4673"/>
                </a:stretch>
              </a:blipFill>
            </p:spPr>
            <p:txBody>
              <a:bodyPr/>
              <a:lstStyle/>
              <a:p>
                <a:r>
                  <a:rPr lang="en-US">
                    <a:noFill/>
                  </a:rPr>
                  <a:t> </a:t>
                </a:r>
              </a:p>
            </p:txBody>
          </p:sp>
        </mc:Fallback>
      </mc:AlternateContent>
      <p:sp>
        <p:nvSpPr>
          <p:cNvPr id="23" name="Rounded Rectangle 22"/>
          <p:cNvSpPr/>
          <p:nvPr/>
        </p:nvSpPr>
        <p:spPr>
          <a:xfrm>
            <a:off x="490728" y="4038600"/>
            <a:ext cx="2252472"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87680" y="5181600"/>
            <a:ext cx="2252472" cy="914401"/>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5" name="TextBox 24"/>
              <p:cNvSpPr txBox="1"/>
              <p:nvPr/>
            </p:nvSpPr>
            <p:spPr>
              <a:xfrm>
                <a:off x="490728" y="4172634"/>
                <a:ext cx="2252472" cy="615553"/>
              </a:xfrm>
              <a:prstGeom prst="rect">
                <a:avLst/>
              </a:prstGeom>
              <a:noFill/>
            </p:spPr>
            <p:txBody>
              <a:bodyPr wrap="square" rtlCol="0">
                <a:spAutoFit/>
              </a:bodyPr>
              <a:lstStyle/>
              <a:p>
                <a:pPr algn="ctr"/>
                <a:r>
                  <a:rPr lang="en-US" sz="1600" b="1" dirty="0">
                    <a:solidFill>
                      <a:srgbClr val="0070C0"/>
                    </a:solidFill>
                    <a:ea typeface="Cambria Math"/>
                  </a:rPr>
                  <a:t>Vertical Angles </a:t>
                </a:r>
                <a:r>
                  <a:rPr lang="en-US" sz="1600" b="1" dirty="0" err="1">
                    <a:solidFill>
                      <a:srgbClr val="0070C0"/>
                    </a:solidFill>
                    <a:ea typeface="Cambria Math"/>
                  </a:rPr>
                  <a:t>Thm</a:t>
                </a:r>
                <a:r>
                  <a:rPr lang="en-US" sz="1600" b="1" dirty="0">
                    <a:solidFill>
                      <a:srgbClr val="0070C0"/>
                    </a:solidFill>
                    <a:ea typeface="Cambria Math"/>
                  </a:rPr>
                  <a:t>:</a:t>
                </a:r>
              </a:p>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a:ea typeface="Cambria Math"/>
                        </a:rPr>
                        <m:t>∠</m:t>
                      </m:r>
                      <m:r>
                        <a:rPr lang="en-US" b="1" i="1" smtClean="0">
                          <a:solidFill>
                            <a:srgbClr val="0070C0"/>
                          </a:solidFill>
                          <a:latin typeface="Cambria Math"/>
                          <a:ea typeface="Cambria Math"/>
                        </a:rPr>
                        <m:t>𝑩𝑪𝑨</m:t>
                      </m:r>
                      <m:r>
                        <a:rPr lang="en-US" b="1" i="1" smtClean="0">
                          <a:solidFill>
                            <a:srgbClr val="0070C0"/>
                          </a:solidFill>
                          <a:latin typeface="Cambria Math"/>
                          <a:ea typeface="Cambria Math"/>
                        </a:rPr>
                        <m:t>≅∠</m:t>
                      </m:r>
                      <m:r>
                        <a:rPr lang="en-US" b="1" i="1" smtClean="0">
                          <a:solidFill>
                            <a:srgbClr val="0070C0"/>
                          </a:solidFill>
                          <a:latin typeface="Cambria Math"/>
                          <a:ea typeface="Cambria Math"/>
                        </a:rPr>
                        <m:t>𝑫𝑪𝑬</m:t>
                      </m:r>
                    </m:oMath>
                  </m:oMathPara>
                </a14:m>
                <a:endParaRPr lang="en-US" dirty="0">
                  <a:solidFill>
                    <a:srgbClr val="0070C0"/>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490728" y="4172634"/>
                <a:ext cx="2252472" cy="615553"/>
              </a:xfrm>
              <a:prstGeom prst="rect">
                <a:avLst/>
              </a:prstGeom>
              <a:blipFill rotWithShape="1">
                <a:blip r:embed="rId4"/>
                <a:stretch>
                  <a:fillRect l="-271" t="-2970"/>
                </a:stretch>
              </a:blipFill>
            </p:spPr>
            <p:txBody>
              <a:bodyPr/>
              <a:lstStyle/>
              <a:p>
                <a:r>
                  <a:rPr lang="en-US">
                    <a:noFill/>
                  </a:rPr>
                  <a:t> </a:t>
                </a:r>
              </a:p>
            </p:txBody>
          </p:sp>
        </mc:Fallback>
      </mc:AlternateContent>
      <p:grpSp>
        <p:nvGrpSpPr>
          <p:cNvPr id="26" name="Group 25"/>
          <p:cNvGrpSpPr/>
          <p:nvPr/>
        </p:nvGrpSpPr>
        <p:grpSpPr>
          <a:xfrm>
            <a:off x="6302741" y="2393394"/>
            <a:ext cx="884217" cy="494132"/>
            <a:chOff x="5987728" y="1272291"/>
            <a:chExt cx="884217" cy="494132"/>
          </a:xfrm>
        </p:grpSpPr>
        <p:sp>
          <p:nvSpPr>
            <p:cNvPr id="27" name="Arc 26"/>
            <p:cNvSpPr/>
            <p:nvPr/>
          </p:nvSpPr>
          <p:spPr>
            <a:xfrm rot="2354328">
              <a:off x="6438773" y="1357814"/>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2354328">
              <a:off x="6416475" y="1313577"/>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rot="12740852">
              <a:off x="6082795" y="1333477"/>
              <a:ext cx="327571" cy="33047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p:cNvSpPr/>
            <p:nvPr/>
          </p:nvSpPr>
          <p:spPr>
            <a:xfrm rot="12740852">
              <a:off x="5987728" y="1272291"/>
              <a:ext cx="455470" cy="452846"/>
            </a:xfrm>
            <a:prstGeom prst="arc">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31" name="TextBox 30"/>
              <p:cNvSpPr txBox="1"/>
              <p:nvPr/>
            </p:nvSpPr>
            <p:spPr>
              <a:xfrm>
                <a:off x="664464" y="5315634"/>
                <a:ext cx="1905000" cy="646331"/>
              </a:xfrm>
              <a:prstGeom prst="rect">
                <a:avLst/>
              </a:prstGeom>
              <a:noFill/>
            </p:spPr>
            <p:txBody>
              <a:bodyPr wrap="square" rtlCol="0">
                <a:spAutoFit/>
              </a:bodyPr>
              <a:lstStyle/>
              <a:p>
                <a:pPr algn="ctr"/>
                <a:r>
                  <a:rPr lang="en-US" b="1" dirty="0">
                    <a:solidFill>
                      <a:srgbClr val="0070C0"/>
                    </a:solidFill>
                    <a:ea typeface="Cambria Math"/>
                  </a:rPr>
                  <a:t>Given:</a:t>
                </a:r>
              </a:p>
              <a:p>
                <a:pPr/>
                <a14:m>
                  <m:oMathPara xmlns:m="http://schemas.openxmlformats.org/officeDocument/2006/math">
                    <m:oMathParaPr>
                      <m:jc m:val="centerGroup"/>
                    </m:oMathParaPr>
                    <m:oMath xmlns:m="http://schemas.openxmlformats.org/officeDocument/2006/math">
                      <m:acc>
                        <m:accPr>
                          <m:chr m:val="̅"/>
                          <m:ctrlPr>
                            <a:rPr lang="en-US" b="1" i="1" smtClean="0">
                              <a:solidFill>
                                <a:srgbClr val="0070C0"/>
                              </a:solidFill>
                              <a:latin typeface="Cambria Math" panose="02040503050406030204" pitchFamily="18" charset="0"/>
                            </a:rPr>
                          </m:ctrlPr>
                        </m:accPr>
                        <m:e>
                          <m:r>
                            <a:rPr lang="en-US" b="1" i="1" smtClean="0">
                              <a:solidFill>
                                <a:srgbClr val="0070C0"/>
                              </a:solidFill>
                              <a:latin typeface="Cambria Math"/>
                            </a:rPr>
                            <m:t>𝑨𝑩</m:t>
                          </m:r>
                        </m:e>
                      </m:acc>
                      <m:r>
                        <a:rPr lang="en-US" b="1" i="1" smtClean="0">
                          <a:solidFill>
                            <a:srgbClr val="0070C0"/>
                          </a:solidFill>
                          <a:latin typeface="Cambria Math"/>
                          <a:ea typeface="Cambria Math"/>
                        </a:rPr>
                        <m:t>≅</m:t>
                      </m:r>
                      <m:acc>
                        <m:accPr>
                          <m:chr m:val="̅"/>
                          <m:ctrlPr>
                            <a:rPr lang="en-US" b="1" i="1" smtClean="0">
                              <a:solidFill>
                                <a:srgbClr val="0070C0"/>
                              </a:solidFill>
                              <a:latin typeface="Cambria Math" panose="02040503050406030204" pitchFamily="18" charset="0"/>
                              <a:ea typeface="Cambria Math"/>
                            </a:rPr>
                          </m:ctrlPr>
                        </m:accPr>
                        <m:e>
                          <m:r>
                            <a:rPr lang="en-US" b="1" i="1" smtClean="0">
                              <a:solidFill>
                                <a:srgbClr val="0070C0"/>
                              </a:solidFill>
                              <a:latin typeface="Cambria Math"/>
                              <a:ea typeface="Cambria Math"/>
                            </a:rPr>
                            <m:t>𝑬𝑫</m:t>
                          </m:r>
                        </m:e>
                      </m:acc>
                    </m:oMath>
                  </m:oMathPara>
                </a14:m>
                <a:endParaRPr lang="en-US" dirty="0">
                  <a:solidFill>
                    <a:srgbClr val="0070C0"/>
                  </a:solidFill>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664464" y="5315634"/>
                <a:ext cx="1905000" cy="646331"/>
              </a:xfrm>
              <a:prstGeom prst="rect">
                <a:avLst/>
              </a:prstGeom>
              <a:blipFill rotWithShape="1">
                <a:blip r:embed="rId5"/>
                <a:stretch>
                  <a:fillRect t="-4717"/>
                </a:stretch>
              </a:blipFill>
            </p:spPr>
            <p:txBody>
              <a:bodyPr/>
              <a:lstStyle/>
              <a:p>
                <a:r>
                  <a:rPr lang="en-US">
                    <a:noFill/>
                  </a:rPr>
                  <a:t> </a:t>
                </a:r>
              </a:p>
            </p:txBody>
          </p:sp>
        </mc:Fallback>
      </mc:AlternateContent>
      <p:cxnSp>
        <p:nvCxnSpPr>
          <p:cNvPr id="33" name="Straight Arrow Connector 32"/>
          <p:cNvCxnSpPr>
            <a:stCxn id="18" idx="3"/>
          </p:cNvCxnSpPr>
          <p:nvPr/>
        </p:nvCxnSpPr>
        <p:spPr>
          <a:xfrm>
            <a:off x="2743200" y="3276600"/>
            <a:ext cx="1602001" cy="762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5" idx="3"/>
          </p:cNvCxnSpPr>
          <p:nvPr/>
        </p:nvCxnSpPr>
        <p:spPr>
          <a:xfrm>
            <a:off x="2743200" y="4480411"/>
            <a:ext cx="1602001" cy="1538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4" idx="3"/>
          </p:cNvCxnSpPr>
          <p:nvPr/>
        </p:nvCxnSpPr>
        <p:spPr>
          <a:xfrm flipV="1">
            <a:off x="2740152" y="4876800"/>
            <a:ext cx="1605049" cy="7620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Box 40"/>
              <p:cNvSpPr txBox="1"/>
              <p:nvPr/>
            </p:nvSpPr>
            <p:spPr>
              <a:xfrm>
                <a:off x="4644382" y="4157245"/>
                <a:ext cx="3385991" cy="1077218"/>
              </a:xfrm>
              <a:prstGeom prst="rect">
                <a:avLst/>
              </a:prstGeom>
              <a:noFill/>
            </p:spPr>
            <p:txBody>
              <a:bodyPr wrap="square" rtlCol="0">
                <a:spAutoFit/>
              </a:bodyPr>
              <a:lstStyle/>
              <a:p>
                <a:pPr algn="ctr"/>
                <a:r>
                  <a:rPr lang="en-US" sz="4000" b="1" dirty="0">
                    <a:solidFill>
                      <a:srgbClr val="0070C0"/>
                    </a:solidFill>
                    <a:ea typeface="Cambria Math"/>
                  </a:rPr>
                  <a:t>AAS</a:t>
                </a:r>
              </a:p>
              <a:p>
                <a:pPr/>
                <a14:m>
                  <m:oMathPara xmlns:m="http://schemas.openxmlformats.org/officeDocument/2006/math">
                    <m:oMathParaPr>
                      <m:jc m:val="centerGroup"/>
                    </m:oMathParaPr>
                    <m:oMath xmlns:m="http://schemas.openxmlformats.org/officeDocument/2006/math">
                      <m:r>
                        <a:rPr lang="en-US" sz="2400" i="1" smtClean="0">
                          <a:solidFill>
                            <a:srgbClr val="0070C0"/>
                          </a:solidFill>
                          <a:latin typeface="Cambria Math"/>
                          <a:ea typeface="Cambria Math"/>
                        </a:rPr>
                        <m:t>∆</m:t>
                      </m:r>
                      <m:r>
                        <a:rPr lang="en-US" sz="2400" i="1" smtClean="0">
                          <a:solidFill>
                            <a:srgbClr val="0070C0"/>
                          </a:solidFill>
                          <a:latin typeface="Cambria Math"/>
                          <a:ea typeface="Cambria Math"/>
                        </a:rPr>
                        <m:t>𝐴𝐵𝐶</m:t>
                      </m:r>
                      <m:r>
                        <a:rPr lang="en-US" sz="2400" i="1" smtClean="0">
                          <a:solidFill>
                            <a:srgbClr val="0070C0"/>
                          </a:solidFill>
                          <a:latin typeface="Cambria Math"/>
                          <a:ea typeface="Cambria Math"/>
                        </a:rPr>
                        <m:t>≅∆</m:t>
                      </m:r>
                      <m:r>
                        <a:rPr lang="en-US" sz="2400" i="1" smtClean="0">
                          <a:solidFill>
                            <a:srgbClr val="0070C0"/>
                          </a:solidFill>
                          <a:latin typeface="Cambria Math"/>
                          <a:ea typeface="Cambria Math"/>
                        </a:rPr>
                        <m:t>𝐸𝐷𝐶</m:t>
                      </m:r>
                    </m:oMath>
                  </m:oMathPara>
                </a14:m>
                <a:endParaRPr lang="en-US" sz="2400" dirty="0">
                  <a:solidFill>
                    <a:srgbClr val="0070C0"/>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4644382" y="4157245"/>
                <a:ext cx="3385991" cy="1077218"/>
              </a:xfrm>
              <a:prstGeom prst="rect">
                <a:avLst/>
              </a:prstGeom>
              <a:blipFill rotWithShape="1">
                <a:blip r:embed="rId6"/>
                <a:stretch>
                  <a:fillRect t="-10169"/>
                </a:stretch>
              </a:blipFill>
            </p:spPr>
            <p:txBody>
              <a:bodyPr/>
              <a:lstStyle/>
              <a:p>
                <a:r>
                  <a:rPr lang="en-US">
                    <a:noFill/>
                  </a:rPr>
                  <a:t> </a:t>
                </a:r>
              </a:p>
            </p:txBody>
          </p:sp>
        </mc:Fallback>
      </mc:AlternateContent>
    </p:spTree>
    <p:extLst>
      <p:ext uri="{BB962C8B-B14F-4D97-AF65-F5344CB8AC3E}">
        <p14:creationId xmlns:p14="http://schemas.microsoft.com/office/powerpoint/2010/main" val="29342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500" fill="hold"/>
                                        <p:tgtEl>
                                          <p:spTgt spid="31"/>
                                        </p:tgtEl>
                                        <p:attrNameLst>
                                          <p:attrName>ppt_x</p:attrName>
                                        </p:attrNameLst>
                                      </p:cBhvr>
                                      <p:tavLst>
                                        <p:tav tm="0">
                                          <p:val>
                                            <p:strVal val="#ppt_x"/>
                                          </p:val>
                                        </p:tav>
                                        <p:tav tm="100000">
                                          <p:val>
                                            <p:strVal val="#ppt_x"/>
                                          </p:val>
                                        </p:tav>
                                      </p:tavLst>
                                    </p:anim>
                                    <p:anim calcmode="lin" valueType="num">
                                      <p:cBhvr additive="base">
                                        <p:cTn id="34" dur="500" fill="hold"/>
                                        <p:tgtEl>
                                          <p:spTgt spid="3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down)">
                                      <p:cBhvr>
                                        <p:cTn id="43" dur="500"/>
                                        <p:tgtEl>
                                          <p:spTgt spid="33"/>
                                        </p:tgtEl>
                                      </p:cBhvr>
                                    </p:animEffect>
                                  </p:childTnLst>
                                </p:cTn>
                              </p:par>
                              <p:par>
                                <p:cTn id="44" presetID="22" presetClass="entr" presetSubtype="4" fill="hold"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wipe(down)">
                                      <p:cBhvr>
                                        <p:cTn id="46" dur="500"/>
                                        <p:tgtEl>
                                          <p:spTgt spid="34"/>
                                        </p:tgtEl>
                                      </p:cBhvr>
                                    </p:animEffect>
                                  </p:childTnLst>
                                </p:cTn>
                              </p:par>
                              <p:par>
                                <p:cTn id="47" presetID="22" presetClass="entr" presetSubtype="4"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down)">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wipe(down)">
                                      <p:cBhvr>
                                        <p:cTn id="54" dur="500"/>
                                        <p:tgtEl>
                                          <p:spTgt spid="41"/>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22" grpId="0"/>
      <p:bldP spid="23" grpId="0" animBg="1"/>
      <p:bldP spid="24" grpId="0" animBg="1"/>
      <p:bldP spid="25" grpId="0"/>
      <p:bldP spid="31" grpId="0"/>
      <p:bldP spid="41" grpId="0"/>
    </p:bldLst>
  </p:timing>
</p:sld>
</file>

<file path=ppt/theme/theme1.xml><?xml version="1.0" encoding="utf-8"?>
<a:theme xmlns:a="http://schemas.openxmlformats.org/drawingml/2006/main" name="Spectr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2435</TotalTime>
  <Words>954</Words>
  <Application>Microsoft Office PowerPoint</Application>
  <PresentationFormat>On-screen Show (4:3)</PresentationFormat>
  <Paragraphs>267</Paragraphs>
  <Slides>30</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30</vt:i4>
      </vt:variant>
    </vt:vector>
  </HeadingPairs>
  <TitlesOfParts>
    <vt:vector size="43" baseType="lpstr">
      <vt:lpstr>ＭＳ Ｐゴシック</vt:lpstr>
      <vt:lpstr>Arial</vt:lpstr>
      <vt:lpstr>Arial Black</vt:lpstr>
      <vt:lpstr>Calibri</vt:lpstr>
      <vt:lpstr>Cambria Math</vt:lpstr>
      <vt:lpstr>Corbel</vt:lpstr>
      <vt:lpstr>MathScience</vt:lpstr>
      <vt:lpstr>Monotype Corsiva</vt:lpstr>
      <vt:lpstr>Symbol</vt:lpstr>
      <vt:lpstr>Times New Roman</vt:lpstr>
      <vt:lpstr>Verdana</vt:lpstr>
      <vt:lpstr>Wingdings</vt:lpstr>
      <vt:lpstr>Spectrum</vt:lpstr>
      <vt:lpstr>PowerPoint Presentation</vt:lpstr>
      <vt:lpstr>PowerPoint Presentation</vt:lpstr>
      <vt:lpstr>Check Homework</vt:lpstr>
      <vt:lpstr>Paragraph Proof</vt:lpstr>
      <vt:lpstr>Paragraph Proof</vt:lpstr>
      <vt:lpstr>Two-Column Proof</vt:lpstr>
      <vt:lpstr>Two-Column Proof</vt:lpstr>
      <vt:lpstr>Flow Chart Proof</vt:lpstr>
      <vt:lpstr>Flow-Chart Proof</vt:lpstr>
      <vt:lpstr>PowerPoint Presentation</vt:lpstr>
      <vt:lpstr>Two-Column Proof</vt:lpstr>
      <vt:lpstr>Flow-Chart Proof</vt:lpstr>
      <vt:lpstr>PowerPoint Presentation</vt:lpstr>
      <vt:lpstr>PowerPoint Presentation</vt:lpstr>
      <vt:lpstr>PowerPoint Presentation</vt:lpstr>
      <vt:lpstr>Write a flowchart proof!</vt:lpstr>
      <vt:lpstr>PowerPoint Presentation</vt:lpstr>
      <vt:lpstr>PowerPoint Presentation</vt:lpstr>
      <vt:lpstr>PowerPoint Presentation</vt:lpstr>
      <vt:lpstr>PowerPoint Presentation</vt:lpstr>
      <vt:lpstr>PowerPoint Presentation</vt:lpstr>
      <vt:lpstr>Write a Flowchart Proof!</vt:lpstr>
      <vt:lpstr>PowerPoint Presentation</vt:lpstr>
      <vt:lpstr>Write a Two Column Proof!</vt:lpstr>
      <vt:lpstr>PowerPoint Presentation</vt:lpstr>
      <vt:lpstr>Proofs Worksheet</vt:lpstr>
      <vt:lpstr>Write a Two-Column Proof!</vt:lpstr>
      <vt:lpstr>Write a Two-Column Proof</vt:lpstr>
      <vt:lpstr>Write a Two Column Proof!</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your whiteboards, write a proof:</dc:title>
  <dc:creator>Jessica</dc:creator>
  <cp:lastModifiedBy>Niemiec, Alyssa</cp:lastModifiedBy>
  <cp:revision>22</cp:revision>
  <dcterms:created xsi:type="dcterms:W3CDTF">2015-09-15T00:15:29Z</dcterms:created>
  <dcterms:modified xsi:type="dcterms:W3CDTF">2020-02-20T20:04:38Z</dcterms:modified>
</cp:coreProperties>
</file>