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1" r:id="rId1"/>
  </p:sldMasterIdLst>
  <p:notesMasterIdLst>
    <p:notesMasterId r:id="rId23"/>
  </p:notesMasterIdLst>
  <p:sldIdLst>
    <p:sldId id="262" r:id="rId2"/>
    <p:sldId id="259" r:id="rId3"/>
    <p:sldId id="287" r:id="rId4"/>
    <p:sldId id="264" r:id="rId5"/>
    <p:sldId id="290" r:id="rId6"/>
    <p:sldId id="293" r:id="rId7"/>
    <p:sldId id="265" r:id="rId8"/>
    <p:sldId id="289" r:id="rId9"/>
    <p:sldId id="278" r:id="rId10"/>
    <p:sldId id="279" r:id="rId11"/>
    <p:sldId id="280" r:id="rId12"/>
    <p:sldId id="281" r:id="rId13"/>
    <p:sldId id="282" r:id="rId14"/>
    <p:sldId id="283" r:id="rId15"/>
    <p:sldId id="294" r:id="rId16"/>
    <p:sldId id="296" r:id="rId17"/>
    <p:sldId id="297" r:id="rId18"/>
    <p:sldId id="295" r:id="rId19"/>
    <p:sldId id="284" r:id="rId20"/>
    <p:sldId id="286" r:id="rId21"/>
    <p:sldId id="28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78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94FC0-9871-7042-B073-2CDED13A1B05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23348-DFC4-DE46-A369-9DF9D0191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5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23348-DFC4-DE46-A369-9DF9D01916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40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760B-B566-4D7B-AA0C-48C957208C45}" type="datetimeFigureOut">
              <a:rPr lang="en-US" smtClean="0">
                <a:solidFill>
                  <a:srgbClr val="DBF5F9">
                    <a:shade val="90000"/>
                  </a:srgbClr>
                </a:solidFill>
                <a:latin typeface="Constantia"/>
              </a:rPr>
              <a:pPr/>
              <a:t>3/1/2019</a:t>
            </a:fld>
            <a:endParaRPr lang="en-US">
              <a:solidFill>
                <a:srgbClr val="DBF5F9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677B-6151-4AE6-9723-1FB80CCE3622}" type="slidenum">
              <a:rPr lang="en-US" smtClean="0">
                <a:solidFill>
                  <a:srgbClr val="DBF5F9">
                    <a:shade val="90000"/>
                  </a:srgbClr>
                </a:solidFill>
                <a:latin typeface="Constantia"/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4819198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760B-B566-4D7B-AA0C-48C957208C45}" type="datetimeFigureOut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3/1/2019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677B-6151-4AE6-9723-1FB80CCE3622}" type="slidenum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76177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760B-B566-4D7B-AA0C-48C957208C45}" type="datetimeFigureOut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3/1/2019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677B-6151-4AE6-9723-1FB80CCE3622}" type="slidenum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39891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760B-B566-4D7B-AA0C-48C957208C45}" type="datetimeFigureOut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3/1/2019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677B-6151-4AE6-9723-1FB80CCE3622}" type="slidenum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782110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760B-B566-4D7B-AA0C-48C957208C45}" type="datetimeFigureOut">
              <a:rPr lang="en-US" smtClean="0">
                <a:solidFill>
                  <a:srgbClr val="DBF5F9">
                    <a:shade val="90000"/>
                  </a:srgbClr>
                </a:solidFill>
                <a:latin typeface="Constantia"/>
              </a:rPr>
              <a:pPr/>
              <a:t>3/1/2019</a:t>
            </a:fld>
            <a:endParaRPr lang="en-US">
              <a:solidFill>
                <a:srgbClr val="DBF5F9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677B-6151-4AE6-9723-1FB80CCE3622}" type="slidenum">
              <a:rPr lang="en-US" smtClean="0">
                <a:solidFill>
                  <a:srgbClr val="DBF5F9">
                    <a:shade val="90000"/>
                  </a:srgbClr>
                </a:solidFill>
                <a:latin typeface="Constantia"/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4567249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760B-B566-4D7B-AA0C-48C957208C45}" type="datetimeFigureOut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3/1/2019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677B-6151-4AE6-9723-1FB80CCE3622}" type="slidenum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71253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760B-B566-4D7B-AA0C-48C957208C45}" type="datetimeFigureOut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3/1/2019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677B-6151-4AE6-9723-1FB80CCE3622}" type="slidenum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92115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760B-B566-4D7B-AA0C-48C957208C45}" type="datetimeFigureOut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3/1/2019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677B-6151-4AE6-9723-1FB80CCE3622}" type="slidenum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31809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760B-B566-4D7B-AA0C-48C957208C45}" type="datetimeFigureOut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3/1/2019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677B-6151-4AE6-9723-1FB80CCE3622}" type="slidenum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64652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760B-B566-4D7B-AA0C-48C957208C45}" type="datetimeFigureOut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3/1/2019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677B-6151-4AE6-9723-1FB80CCE3622}" type="slidenum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4014761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760B-B566-4D7B-AA0C-48C957208C45}" type="datetimeFigureOut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3/1/2019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F57677B-6151-4AE6-9723-1FB80CCE3622}" type="slidenum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09242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/>
            <a:fld id="{35A3760B-B566-4D7B-AA0C-48C957208C45}" type="datetimeFigureOut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 defTabSz="914400"/>
              <a:t>3/1/2019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/>
            <a:fld id="{8F57677B-6151-4AE6-9723-1FB80CCE3622}" type="slidenum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 defTabSz="914400"/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defTabSz="914400"/>
              <a:endParaRPr lang="en-US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defTabSz="914400"/>
              <a:endParaRPr lang="en-US">
                <a:solidFill>
                  <a:prstClr val="black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1268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u="sng" dirty="0"/>
              <a:t>Warm Up</a:t>
            </a:r>
          </a:p>
        </p:txBody>
      </p:sp>
      <p:sp>
        <p:nvSpPr>
          <p:cNvPr id="4" name="Freeform 3"/>
          <p:cNvSpPr/>
          <p:nvPr/>
        </p:nvSpPr>
        <p:spPr>
          <a:xfrm>
            <a:off x="697117" y="2286000"/>
            <a:ext cx="2462542" cy="2888055"/>
          </a:xfrm>
          <a:custGeom>
            <a:avLst/>
            <a:gdLst>
              <a:gd name="connsiteX0" fmla="*/ 688063 w 2462542"/>
              <a:gd name="connsiteY0" fmla="*/ 2725093 h 2888055"/>
              <a:gd name="connsiteX1" fmla="*/ 0 w 2462542"/>
              <a:gd name="connsiteY1" fmla="*/ 561315 h 2888055"/>
              <a:gd name="connsiteX2" fmla="*/ 2462542 w 2462542"/>
              <a:gd name="connsiteY2" fmla="*/ 0 h 2888055"/>
              <a:gd name="connsiteX3" fmla="*/ 2344847 w 2462542"/>
              <a:gd name="connsiteY3" fmla="*/ 2888055 h 2888055"/>
              <a:gd name="connsiteX4" fmla="*/ 688063 w 2462542"/>
              <a:gd name="connsiteY4" fmla="*/ 2725093 h 2888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2542" h="2888055">
                <a:moveTo>
                  <a:pt x="688063" y="2725093"/>
                </a:moveTo>
                <a:lnTo>
                  <a:pt x="0" y="561315"/>
                </a:lnTo>
                <a:lnTo>
                  <a:pt x="2462542" y="0"/>
                </a:lnTo>
                <a:lnTo>
                  <a:pt x="2344847" y="2888055"/>
                </a:lnTo>
                <a:lnTo>
                  <a:pt x="688063" y="2725093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0859" y="4572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Constantia"/>
              </a:rPr>
              <a:t>x</a:t>
            </a:r>
            <a:r>
              <a:rPr lang="en-US" sz="2400" b="1" baseline="30000" dirty="0">
                <a:solidFill>
                  <a:srgbClr val="FF0000"/>
                </a:solidFill>
                <a:latin typeface="Constantia"/>
              </a:rPr>
              <a:t>o</a:t>
            </a:r>
            <a:endParaRPr lang="en-US" sz="2400" b="1" dirty="0">
              <a:solidFill>
                <a:srgbClr val="FF0000"/>
              </a:solidFill>
              <a:latin typeface="Constant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599" y="4707863"/>
            <a:ext cx="878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Constantia"/>
              </a:rPr>
              <a:t>87</a:t>
            </a:r>
            <a:r>
              <a:rPr lang="en-US" sz="2400" b="1" baseline="30000" dirty="0">
                <a:solidFill>
                  <a:srgbClr val="FF0000"/>
                </a:solidFill>
                <a:latin typeface="Constantia"/>
              </a:rPr>
              <a:t>o</a:t>
            </a:r>
            <a:endParaRPr lang="en-US" sz="2400" b="1" dirty="0">
              <a:solidFill>
                <a:srgbClr val="FF0000"/>
              </a:solidFill>
              <a:latin typeface="Constant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5313" y="2329573"/>
            <a:ext cx="878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Constantia"/>
              </a:rPr>
              <a:t>75</a:t>
            </a:r>
            <a:r>
              <a:rPr lang="en-US" sz="2400" b="1" baseline="30000" dirty="0">
                <a:solidFill>
                  <a:srgbClr val="FF0000"/>
                </a:solidFill>
                <a:latin typeface="Constantia"/>
              </a:rPr>
              <a:t>o</a:t>
            </a:r>
            <a:endParaRPr lang="en-US" sz="2400" b="1" dirty="0">
              <a:solidFill>
                <a:srgbClr val="FF0000"/>
              </a:solidFill>
              <a:latin typeface="Constant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6717" y="2775840"/>
            <a:ext cx="878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Constantia"/>
              </a:rPr>
              <a:t>79</a:t>
            </a:r>
            <a:r>
              <a:rPr lang="en-US" sz="2400" b="1" baseline="30000" dirty="0">
                <a:solidFill>
                  <a:srgbClr val="FF0000"/>
                </a:solidFill>
                <a:latin typeface="Constantia"/>
              </a:rPr>
              <a:t>o</a:t>
            </a:r>
            <a:endParaRPr lang="en-US" sz="2400" b="1" dirty="0">
              <a:solidFill>
                <a:srgbClr val="FF0000"/>
              </a:solidFill>
              <a:latin typeface="Constantia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191000" y="2362769"/>
            <a:ext cx="3585172" cy="2987644"/>
          </a:xfrm>
          <a:custGeom>
            <a:avLst/>
            <a:gdLst>
              <a:gd name="connsiteX0" fmla="*/ 0 w 3585172"/>
              <a:gd name="connsiteY0" fmla="*/ 0 h 2987644"/>
              <a:gd name="connsiteX1" fmla="*/ 470780 w 3585172"/>
              <a:gd name="connsiteY1" fmla="*/ 1394234 h 2987644"/>
              <a:gd name="connsiteX2" fmla="*/ 2942376 w 3585172"/>
              <a:gd name="connsiteY2" fmla="*/ 2987644 h 2987644"/>
              <a:gd name="connsiteX3" fmla="*/ 3585172 w 3585172"/>
              <a:gd name="connsiteY3" fmla="*/ 1068309 h 2987644"/>
              <a:gd name="connsiteX4" fmla="*/ 0 w 3585172"/>
              <a:gd name="connsiteY4" fmla="*/ 0 h 2987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5172" h="2987644">
                <a:moveTo>
                  <a:pt x="0" y="0"/>
                </a:moveTo>
                <a:lnTo>
                  <a:pt x="470780" y="1394234"/>
                </a:lnTo>
                <a:lnTo>
                  <a:pt x="2942376" y="2987644"/>
                </a:lnTo>
                <a:lnTo>
                  <a:pt x="3585172" y="106830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84071" y="3385686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Constantia"/>
              </a:rPr>
              <a:t>(2x+35)</a:t>
            </a:r>
            <a:r>
              <a:rPr lang="en-US" sz="2400" b="1" baseline="30000" dirty="0">
                <a:solidFill>
                  <a:srgbClr val="FF0000"/>
                </a:solidFill>
                <a:latin typeface="Constantia"/>
              </a:rPr>
              <a:t>o</a:t>
            </a:r>
            <a:endParaRPr lang="en-US" sz="2400" b="1" dirty="0">
              <a:solidFill>
                <a:srgbClr val="FF0000"/>
              </a:solidFill>
              <a:latin typeface="Constanti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15204" y="4381937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Constantia"/>
              </a:rPr>
              <a:t>(x+25)</a:t>
            </a:r>
            <a:r>
              <a:rPr lang="en-US" sz="2400" b="1" baseline="30000" dirty="0">
                <a:solidFill>
                  <a:srgbClr val="FF0000"/>
                </a:solidFill>
                <a:latin typeface="Constantia"/>
              </a:rPr>
              <a:t>o</a:t>
            </a:r>
            <a:endParaRPr lang="en-US" sz="2400" b="1" dirty="0">
              <a:solidFill>
                <a:srgbClr val="FF0000"/>
              </a:solidFill>
              <a:latin typeface="Constant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62800" y="3290963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Constantia"/>
              </a:rPr>
              <a:t>85</a:t>
            </a:r>
            <a:r>
              <a:rPr lang="en-US" sz="2400" b="1" baseline="30000" dirty="0">
                <a:solidFill>
                  <a:srgbClr val="FF0000"/>
                </a:solidFill>
                <a:latin typeface="Constantia"/>
              </a:rPr>
              <a:t>o</a:t>
            </a:r>
            <a:endParaRPr lang="en-US" sz="2400" b="1" dirty="0">
              <a:solidFill>
                <a:srgbClr val="FF0000"/>
              </a:solidFill>
              <a:latin typeface="Constanti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43400" y="2409696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Constantia"/>
              </a:rPr>
              <a:t>65</a:t>
            </a:r>
            <a:r>
              <a:rPr lang="en-US" sz="2400" b="1" baseline="30000" dirty="0">
                <a:solidFill>
                  <a:srgbClr val="FF0000"/>
                </a:solidFill>
                <a:latin typeface="Constantia"/>
              </a:rPr>
              <a:t>o</a:t>
            </a:r>
            <a:endParaRPr lang="en-US" sz="2400" b="1" dirty="0">
              <a:solidFill>
                <a:srgbClr val="FF0000"/>
              </a:solidFill>
              <a:latin typeface="Constant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960241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b="1" dirty="0">
                <a:solidFill>
                  <a:prstClr val="black"/>
                </a:solidFill>
                <a:latin typeface="Constantia"/>
              </a:rPr>
              <a:t>Find the missing angle measure.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10204" y="1960241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b="1" dirty="0">
                <a:solidFill>
                  <a:prstClr val="black"/>
                </a:solidFill>
                <a:latin typeface="Constantia"/>
              </a:rPr>
              <a:t>Find all angle measures.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6717" y="5088803"/>
            <a:ext cx="1878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4040"/>
                </a:solidFill>
              </a:rPr>
              <a:t>119°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343400" y="3752628"/>
            <a:ext cx="240671" cy="2292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215204" y="4780942"/>
            <a:ext cx="192821" cy="5694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44773" y="4048780"/>
            <a:ext cx="1878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4040"/>
                </a:solidFill>
              </a:rPr>
              <a:t>135°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75769" y="5435665"/>
            <a:ext cx="1878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4040"/>
                </a:solidFill>
              </a:rPr>
              <a:t>75°</a:t>
            </a:r>
          </a:p>
        </p:txBody>
      </p:sp>
      <p:sp>
        <p:nvSpPr>
          <p:cNvPr id="21" name="Content Placeholder 1"/>
          <p:cNvSpPr>
            <a:spLocks noGrp="1"/>
          </p:cNvSpPr>
          <p:nvPr>
            <p:ph idx="1"/>
          </p:nvPr>
        </p:nvSpPr>
        <p:spPr>
          <a:xfrm>
            <a:off x="434616" y="1558068"/>
            <a:ext cx="8229600" cy="4389120"/>
          </a:xfrm>
        </p:spPr>
        <p:txBody>
          <a:bodyPr/>
          <a:lstStyle/>
          <a:p>
            <a:pPr marL="109728" indent="0">
              <a:buNone/>
            </a:pPr>
            <a:r>
              <a:rPr lang="en-US" b="1" dirty="0">
                <a:solidFill>
                  <a:srgbClr val="FF0000"/>
                </a:solidFill>
              </a:rPr>
              <a:t>Giant Whiteboard</a:t>
            </a:r>
          </a:p>
          <a:p>
            <a:pPr marL="109728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0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/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10-15 at 9.36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2104354"/>
            <a:ext cx="9093200" cy="4533900"/>
          </a:xfrm>
          <a:prstGeom prst="rect">
            <a:avLst/>
          </a:prstGeom>
        </p:spPr>
      </p:pic>
      <p:pic>
        <p:nvPicPr>
          <p:cNvPr id="5" name="Picture 4" descr="Screen Shot 2015-10-15 at 9.33.16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962"/>
          <a:stretch/>
        </p:blipFill>
        <p:spPr>
          <a:xfrm>
            <a:off x="280403" y="891489"/>
            <a:ext cx="4651380" cy="1427306"/>
          </a:xfrm>
          <a:prstGeom prst="rect">
            <a:avLst/>
          </a:prstGeom>
        </p:spPr>
      </p:pic>
      <p:pic>
        <p:nvPicPr>
          <p:cNvPr id="6" name="Picture 5" descr="Screen Shot 2015-10-15 at 9.33.16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17"/>
          <a:stretch/>
        </p:blipFill>
        <p:spPr>
          <a:xfrm>
            <a:off x="5096723" y="891489"/>
            <a:ext cx="3480287" cy="126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72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10-15 at 9.35.3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04" y="946157"/>
            <a:ext cx="7663073" cy="1439162"/>
          </a:xfrm>
          <a:prstGeom prst="rect">
            <a:avLst/>
          </a:prstGeom>
        </p:spPr>
      </p:pic>
      <p:pic>
        <p:nvPicPr>
          <p:cNvPr id="4" name="Picture 3" descr="Screen Shot 2015-10-15 at 9.35.3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375" y="4669384"/>
            <a:ext cx="5951969" cy="21886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20574" y="2587934"/>
            <a:ext cx="688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(Prove that opposite angles are congruent)</a:t>
            </a:r>
          </a:p>
        </p:txBody>
      </p:sp>
    </p:spTree>
    <p:extLst>
      <p:ext uri="{BB962C8B-B14F-4D97-AF65-F5344CB8AC3E}">
        <p14:creationId xmlns:p14="http://schemas.microsoft.com/office/powerpoint/2010/main" val="6471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10-15 at 9.35.5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2514600"/>
            <a:ext cx="8940800" cy="4343400"/>
          </a:xfrm>
          <a:prstGeom prst="rect">
            <a:avLst/>
          </a:prstGeom>
        </p:spPr>
      </p:pic>
      <p:pic>
        <p:nvPicPr>
          <p:cNvPr id="3" name="Picture 2" descr="Screen Shot 2015-10-15 at 9.35.3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8440"/>
            <a:ext cx="6028997" cy="1132275"/>
          </a:xfrm>
          <a:prstGeom prst="rect">
            <a:avLst/>
          </a:prstGeom>
        </p:spPr>
      </p:pic>
      <p:pic>
        <p:nvPicPr>
          <p:cNvPr id="4" name="Picture 3" descr="Screen Shot 2015-10-15 at 9.35.3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042" y="1185305"/>
            <a:ext cx="3114958" cy="114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68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10-15 at 9.42.2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960" y="4340288"/>
            <a:ext cx="5118429" cy="2228282"/>
          </a:xfrm>
          <a:prstGeom prst="rect">
            <a:avLst/>
          </a:prstGeom>
        </p:spPr>
      </p:pic>
      <p:pic>
        <p:nvPicPr>
          <p:cNvPr id="3" name="Picture 2" descr="Screen Shot 2015-10-15 at 9.42.1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167" y="862366"/>
            <a:ext cx="4812864" cy="15321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20574" y="2587934"/>
            <a:ext cx="688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(Prove that diagonals bisect each other)</a:t>
            </a:r>
          </a:p>
        </p:txBody>
      </p:sp>
    </p:spTree>
    <p:extLst>
      <p:ext uri="{BB962C8B-B14F-4D97-AF65-F5344CB8AC3E}">
        <p14:creationId xmlns:p14="http://schemas.microsoft.com/office/powerpoint/2010/main" val="71768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10-15 at 9.42.3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312" y="2066420"/>
            <a:ext cx="5778686" cy="4791580"/>
          </a:xfrm>
          <a:prstGeom prst="rect">
            <a:avLst/>
          </a:prstGeom>
        </p:spPr>
      </p:pic>
      <p:pic>
        <p:nvPicPr>
          <p:cNvPr id="3" name="Picture 2" descr="Screen Shot 2015-10-15 at 9.42.2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12" y="2066420"/>
            <a:ext cx="4041091" cy="1759268"/>
          </a:xfrm>
          <a:prstGeom prst="rect">
            <a:avLst/>
          </a:prstGeom>
        </p:spPr>
      </p:pic>
      <p:pic>
        <p:nvPicPr>
          <p:cNvPr id="4" name="Picture 3" descr="Screen Shot 2015-10-15 at 9.42.18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12" y="868349"/>
            <a:ext cx="3763354" cy="11980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20309" y="2066420"/>
            <a:ext cx="609404" cy="96875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68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7-03-05 at 12.25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0198"/>
            <a:ext cx="6273800" cy="1155700"/>
          </a:xfrm>
          <a:prstGeom prst="rect">
            <a:avLst/>
          </a:prstGeom>
        </p:spPr>
      </p:pic>
      <p:pic>
        <p:nvPicPr>
          <p:cNvPr id="5" name="Picture 4" descr="Screen Shot 2017-03-05 at 12.25.5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793" y="3384343"/>
            <a:ext cx="5302483" cy="2331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35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03-05 at 12.26.0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86617"/>
            <a:ext cx="9144000" cy="2397140"/>
          </a:xfrm>
          <a:prstGeom prst="rect">
            <a:avLst/>
          </a:prstGeom>
        </p:spPr>
      </p:pic>
      <p:pic>
        <p:nvPicPr>
          <p:cNvPr id="5" name="Picture 4" descr="Screen Shot 2017-03-05 at 12.25.5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9292"/>
            <a:ext cx="6273800" cy="1155700"/>
          </a:xfrm>
          <a:prstGeom prst="rect">
            <a:avLst/>
          </a:prstGeom>
        </p:spPr>
      </p:pic>
      <p:pic>
        <p:nvPicPr>
          <p:cNvPr id="6" name="Picture 5" descr="Screen Shot 2017-03-05 at 12.25.58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298" y="1617328"/>
            <a:ext cx="3892362" cy="171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03-05 at 12.26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3755"/>
            <a:ext cx="8817038" cy="2146757"/>
          </a:xfrm>
          <a:prstGeom prst="rect">
            <a:avLst/>
          </a:prstGeom>
        </p:spPr>
      </p:pic>
      <p:pic>
        <p:nvPicPr>
          <p:cNvPr id="5" name="Picture 4" descr="Screen Shot 2017-03-05 at 12.26.0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28" y="3240512"/>
            <a:ext cx="6406590" cy="329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63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7-03-05 at 12.26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60077"/>
            <a:ext cx="9144000" cy="3325091"/>
          </a:xfrm>
          <a:prstGeom prst="rect">
            <a:avLst/>
          </a:prstGeom>
        </p:spPr>
      </p:pic>
      <p:pic>
        <p:nvPicPr>
          <p:cNvPr id="7" name="Picture 6" descr="Screen Shot 2017-03-05 at 12.26.0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957" y="428139"/>
            <a:ext cx="3953043" cy="2031938"/>
          </a:xfrm>
          <a:prstGeom prst="rect">
            <a:avLst/>
          </a:prstGeom>
        </p:spPr>
      </p:pic>
      <p:pic>
        <p:nvPicPr>
          <p:cNvPr id="8" name="Picture 7" descr="Screen Shot 2017-03-05 at 12.26.0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90" y="920228"/>
            <a:ext cx="4691967" cy="114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670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Classwork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pg. 1198 (10-13)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492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620000" cy="5562600"/>
          </a:xfrm>
        </p:spPr>
        <p:txBody>
          <a:bodyPr>
            <a:normAutofit/>
          </a:bodyPr>
          <a:lstStyle/>
          <a:p>
            <a:pPr marL="0" indent="0">
              <a:spcBef>
                <a:spcPct val="20000"/>
              </a:spcBef>
              <a:buNone/>
            </a:pPr>
            <a:r>
              <a:rPr lang="en-US" sz="4800" b="1" u="sng" dirty="0">
                <a:solidFill>
                  <a:srgbClr val="FF0000"/>
                </a:solidFill>
              </a:rPr>
              <a:t>Objective: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</a:p>
          <a:p>
            <a:r>
              <a:rPr lang="en-US" sz="4400" dirty="0">
                <a:solidFill>
                  <a:srgbClr val="FF0000"/>
                </a:solidFill>
              </a:rPr>
              <a:t>Identify properties of parallelograms </a:t>
            </a:r>
          </a:p>
          <a:p>
            <a:pPr marL="0" indent="0">
              <a:spcBef>
                <a:spcPct val="200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685800"/>
            <a:ext cx="7620000" cy="5715000"/>
          </a:xfrm>
          <a:prstGeom prst="rect">
            <a:avLst/>
          </a:prstGeom>
          <a:noFill/>
          <a:ln w="508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10300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my.hrw.com/content/hmof/math/hsm/na/gr9/ete_int_9780544389786_/NA_U9M24L01_TE.pdf - Internet Explor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" t="28239" r="47424" b="32758"/>
          <a:stretch/>
        </p:blipFill>
        <p:spPr>
          <a:xfrm>
            <a:off x="471053" y="1759528"/>
            <a:ext cx="7906125" cy="414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902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p.1197-1199 (6-9, 16-18, 24)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491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parallelogram?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8880"/>
            <a:ext cx="8229600" cy="4389120"/>
          </a:xfrm>
        </p:spPr>
        <p:txBody>
          <a:bodyPr>
            <a:normAutofit/>
          </a:bodyPr>
          <a:lstStyle/>
          <a:p>
            <a:r>
              <a:rPr lang="en-US" sz="4400" dirty="0"/>
              <a:t>a quadrilateral with opposite sides parallel</a:t>
            </a:r>
          </a:p>
        </p:txBody>
      </p:sp>
    </p:spTree>
    <p:extLst>
      <p:ext uri="{BB962C8B-B14F-4D97-AF65-F5344CB8AC3E}">
        <p14:creationId xmlns:p14="http://schemas.microsoft.com/office/powerpoint/2010/main" val="113137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Exploration: Parallelograms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sz="3600" dirty="0"/>
          </a:p>
          <a:p>
            <a:r>
              <a:rPr lang="en-US" sz="3600" dirty="0"/>
              <a:t>Come up with a list of </a:t>
            </a:r>
            <a:r>
              <a:rPr lang="en-US" sz="3600" b="1" dirty="0"/>
              <a:t>as many additional properties as you can </a:t>
            </a:r>
            <a:r>
              <a:rPr lang="en-US" sz="3600" dirty="0"/>
              <a:t>about parallelograms.</a:t>
            </a:r>
          </a:p>
        </p:txBody>
      </p:sp>
    </p:spTree>
    <p:extLst>
      <p:ext uri="{BB962C8B-B14F-4D97-AF65-F5344CB8AC3E}">
        <p14:creationId xmlns:p14="http://schemas.microsoft.com/office/powerpoint/2010/main" val="380505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true about the </a:t>
            </a:r>
            <a:r>
              <a:rPr lang="en-US" sz="3600" b="1" dirty="0"/>
              <a:t>sides</a:t>
            </a:r>
            <a:r>
              <a:rPr lang="en-US" sz="3600" dirty="0"/>
              <a:t> of a parallelogram?</a:t>
            </a:r>
          </a:p>
          <a:p>
            <a:r>
              <a:rPr lang="en-US" sz="3600" dirty="0"/>
              <a:t>What is true about the </a:t>
            </a:r>
            <a:r>
              <a:rPr lang="en-US" sz="3600" b="1" dirty="0"/>
              <a:t>angles </a:t>
            </a:r>
            <a:r>
              <a:rPr lang="en-US" sz="3600" dirty="0"/>
              <a:t>of a parallelogram?</a:t>
            </a:r>
          </a:p>
          <a:p>
            <a:r>
              <a:rPr lang="en-US" sz="3600" dirty="0"/>
              <a:t>Did anyone draw the </a:t>
            </a:r>
            <a:r>
              <a:rPr lang="en-US" sz="3600" b="1" dirty="0"/>
              <a:t>diagonals</a:t>
            </a:r>
            <a:r>
              <a:rPr lang="en-US" sz="3600" dirty="0"/>
              <a:t> through the middle and look at those?</a:t>
            </a:r>
          </a:p>
        </p:txBody>
      </p:sp>
    </p:spTree>
    <p:extLst>
      <p:ext uri="{BB962C8B-B14F-4D97-AF65-F5344CB8AC3E}">
        <p14:creationId xmlns:p14="http://schemas.microsoft.com/office/powerpoint/2010/main" val="372342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/>
          <p:cNvSpPr/>
          <p:nvPr/>
        </p:nvSpPr>
        <p:spPr>
          <a:xfrm>
            <a:off x="2589625" y="4140818"/>
            <a:ext cx="4159079" cy="2025742"/>
          </a:xfrm>
          <a:prstGeom prst="parallelogram">
            <a:avLst>
              <a:gd name="adj" fmla="val 36881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821" y="1196297"/>
            <a:ext cx="776802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Which sides are </a:t>
            </a:r>
            <a:r>
              <a:rPr lang="en-US" sz="3200" dirty="0">
                <a:solidFill>
                  <a:srgbClr val="FF0000"/>
                </a:solidFill>
              </a:rPr>
              <a:t>opposite sides</a:t>
            </a:r>
            <a:r>
              <a:rPr lang="en-US" sz="3200" dirty="0"/>
              <a:t>?</a:t>
            </a:r>
          </a:p>
          <a:p>
            <a:r>
              <a:rPr lang="en-US" sz="3200" dirty="0"/>
              <a:t>Which angles are 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opposite angles</a:t>
            </a:r>
            <a:r>
              <a:rPr lang="en-US" sz="3200" dirty="0"/>
              <a:t>?</a:t>
            </a:r>
          </a:p>
          <a:p>
            <a:r>
              <a:rPr lang="en-US" sz="3200" dirty="0"/>
              <a:t>Which angles are </a:t>
            </a:r>
            <a:r>
              <a:rPr lang="en-US" sz="3200" dirty="0">
                <a:solidFill>
                  <a:srgbClr val="000090"/>
                </a:solidFill>
              </a:rPr>
              <a:t>consecutive angles</a:t>
            </a:r>
            <a:r>
              <a:rPr lang="en-US" sz="3200" dirty="0"/>
              <a:t>?</a:t>
            </a:r>
          </a:p>
          <a:p>
            <a:r>
              <a:rPr lang="en-US" sz="3200" dirty="0"/>
              <a:t>What are </a:t>
            </a:r>
            <a:r>
              <a:rPr lang="en-US" sz="3200" dirty="0">
                <a:solidFill>
                  <a:srgbClr val="3366FF"/>
                </a:solidFill>
              </a:rPr>
              <a:t>diagonals</a:t>
            </a:r>
            <a:r>
              <a:rPr lang="en-US" sz="3200" dirty="0"/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08412" y="3772934"/>
            <a:ext cx="2945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48707" y="3772934"/>
            <a:ext cx="2945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83208" y="5874172"/>
            <a:ext cx="105099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64126" y="5927541"/>
            <a:ext cx="105099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77613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9768"/>
            <a:ext cx="8229600" cy="4389120"/>
          </a:xfrm>
        </p:spPr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Parallelograms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Opposite sides parallel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Opposite sides congruent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Opposite angles congruent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Consecutive angles are supplementary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Diagonals bisect each other</a:t>
            </a:r>
          </a:p>
        </p:txBody>
      </p:sp>
      <p:sp>
        <p:nvSpPr>
          <p:cNvPr id="4" name="Parallelogram 3"/>
          <p:cNvSpPr/>
          <p:nvPr/>
        </p:nvSpPr>
        <p:spPr>
          <a:xfrm>
            <a:off x="1521981" y="4140818"/>
            <a:ext cx="4159079" cy="2025742"/>
          </a:xfrm>
          <a:prstGeom prst="parallelogram">
            <a:avLst>
              <a:gd name="adj" fmla="val 36881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56785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Let’s prove these properties!</a:t>
            </a:r>
          </a:p>
        </p:txBody>
      </p:sp>
    </p:spTree>
    <p:extLst>
      <p:ext uri="{BB962C8B-B14F-4D97-AF65-F5344CB8AC3E}">
        <p14:creationId xmlns:p14="http://schemas.microsoft.com/office/powerpoint/2010/main" val="268371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10-15 at 9.33.16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962"/>
          <a:stretch/>
        </p:blipFill>
        <p:spPr>
          <a:xfrm>
            <a:off x="1220574" y="1055276"/>
            <a:ext cx="4994706" cy="1532658"/>
          </a:xfrm>
          <a:prstGeom prst="rect">
            <a:avLst/>
          </a:prstGeom>
        </p:spPr>
      </p:pic>
      <p:pic>
        <p:nvPicPr>
          <p:cNvPr id="5" name="Picture 4" descr="Screen Shot 2015-10-15 at 9.33.16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17"/>
          <a:stretch/>
        </p:blipFill>
        <p:spPr>
          <a:xfrm>
            <a:off x="268123" y="3593518"/>
            <a:ext cx="8083659" cy="294235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20574" y="2587934"/>
            <a:ext cx="688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(Prove that opposite sides are congruent)</a:t>
            </a:r>
          </a:p>
        </p:txBody>
      </p:sp>
    </p:spTree>
    <p:extLst>
      <p:ext uri="{BB962C8B-B14F-4D97-AF65-F5344CB8AC3E}">
        <p14:creationId xmlns:p14="http://schemas.microsoft.com/office/powerpoint/2010/main" val="224122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771</TotalTime>
  <Words>190</Words>
  <Application>Microsoft Office PowerPoint</Application>
  <PresentationFormat>On-screen Show (4:3)</PresentationFormat>
  <Paragraphs>50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Constantia</vt:lpstr>
      <vt:lpstr>Wingdings 2</vt:lpstr>
      <vt:lpstr>Flow</vt:lpstr>
      <vt:lpstr>Warm Up</vt:lpstr>
      <vt:lpstr>PowerPoint Presentation</vt:lpstr>
      <vt:lpstr>What is a parallelogram?</vt:lpstr>
      <vt:lpstr>Exploration: Parallelograms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Classwork</vt:lpstr>
      <vt:lpstr>PowerPoint Presentation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Jessica</dc:creator>
  <cp:lastModifiedBy>Niemiec, Alyssa</cp:lastModifiedBy>
  <cp:revision>35</cp:revision>
  <dcterms:created xsi:type="dcterms:W3CDTF">2015-10-16T01:31:58Z</dcterms:created>
  <dcterms:modified xsi:type="dcterms:W3CDTF">2019-03-01T20:00:17Z</dcterms:modified>
</cp:coreProperties>
</file>