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59" r:id="rId4"/>
    <p:sldId id="260" r:id="rId5"/>
    <p:sldId id="261" r:id="rId6"/>
    <p:sldId id="262" r:id="rId7"/>
    <p:sldId id="275" r:id="rId8"/>
    <p:sldId id="277" r:id="rId9"/>
    <p:sldId id="276" r:id="rId10"/>
    <p:sldId id="266" r:id="rId11"/>
    <p:sldId id="274" r:id="rId12"/>
    <p:sldId id="269" r:id="rId13"/>
    <p:sldId id="270" r:id="rId14"/>
    <p:sldId id="271"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3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140825E-4A15-4D39-8176-1F07E904CB30}"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19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40825E-4A15-4D39-8176-1F07E904CB30}"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636494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40825E-4A15-4D39-8176-1F07E904CB30}"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8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40825E-4A15-4D39-8176-1F07E904CB30}"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3303248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57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40825E-4A15-4D39-8176-1F07E904CB30}"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57884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40825E-4A15-4D39-8176-1F07E904CB30}" type="datetimeFigureOut">
              <a:rPr lang="en-US" smtClean="0"/>
              <a:t>8/14/2019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250373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40825E-4A15-4D39-8176-1F07E904CB30}" type="datetimeFigureOut">
              <a:rPr lang="en-US" smtClean="0"/>
              <a:t>8/14/2019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252350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0825E-4A15-4D39-8176-1F07E904CB30}" type="datetimeFigureOut">
              <a:rPr lang="en-US" smtClean="0"/>
              <a:t>8/14/2019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283429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8826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293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140825E-4A15-4D39-8176-1F07E904CB30}" type="datetimeFigureOut">
              <a:rPr lang="en-US" smtClean="0"/>
              <a:t>8/14/2019</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3E4AAA4-6363-4581-962D-1ACCC2D600C5}"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7963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niemiecmath.weebly.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Welcome to Miss </a:t>
            </a:r>
            <a:r>
              <a:rPr lang="en-US" b="1" dirty="0" err="1" smtClean="0"/>
              <a:t>Niemiec’s</a:t>
            </a:r>
            <a:r>
              <a:rPr lang="en-US" b="1" dirty="0" smtClean="0"/>
              <a:t> Class!</a:t>
            </a:r>
            <a:endParaRPr lang="en-US" b="1" dirty="0"/>
          </a:p>
        </p:txBody>
      </p:sp>
    </p:spTree>
    <p:extLst>
      <p:ext uri="{BB962C8B-B14F-4D97-AF65-F5344CB8AC3E}">
        <p14:creationId xmlns:p14="http://schemas.microsoft.com/office/powerpoint/2010/main" val="2506054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Standardized Test</a:t>
            </a:r>
            <a:endParaRPr lang="en-US" b="1" dirty="0">
              <a:solidFill>
                <a:srgbClr val="000000"/>
              </a:solidFill>
            </a:endParaRPr>
          </a:p>
        </p:txBody>
      </p:sp>
      <p:sp>
        <p:nvSpPr>
          <p:cNvPr id="12" name="Content Placeholder 11"/>
          <p:cNvSpPr>
            <a:spLocks noGrp="1"/>
          </p:cNvSpPr>
          <p:nvPr>
            <p:ph idx="1"/>
          </p:nvPr>
        </p:nvSpPr>
        <p:spPr>
          <a:xfrm>
            <a:off x="523252" y="1898380"/>
            <a:ext cx="5044018" cy="4208930"/>
          </a:xfrm>
        </p:spPr>
        <p:txBody>
          <a:bodyPr>
            <a:normAutofit/>
          </a:bodyPr>
          <a:lstStyle/>
          <a:p>
            <a:r>
              <a:rPr lang="en-US" sz="2800" dirty="0">
                <a:solidFill>
                  <a:srgbClr val="000000"/>
                </a:solidFill>
              </a:rPr>
              <a:t>Taken on the Computer</a:t>
            </a:r>
          </a:p>
          <a:p>
            <a:r>
              <a:rPr lang="en-US" sz="2800" dirty="0">
                <a:solidFill>
                  <a:srgbClr val="000000"/>
                </a:solidFill>
              </a:rPr>
              <a:t>Given in one part with three sections in May</a:t>
            </a:r>
          </a:p>
          <a:p>
            <a:r>
              <a:rPr lang="en-US" sz="2800" dirty="0">
                <a:solidFill>
                  <a:srgbClr val="000000"/>
                </a:solidFill>
              </a:rPr>
              <a:t>Calculator and Non-Calculator Sections</a:t>
            </a:r>
          </a:p>
          <a:p>
            <a:r>
              <a:rPr lang="en-US" sz="2800" dirty="0">
                <a:solidFill>
                  <a:srgbClr val="000000"/>
                </a:solidFill>
              </a:rPr>
              <a:t>More information to come?</a:t>
            </a:r>
          </a:p>
          <a:p>
            <a:pPr marL="282575" lvl="1" indent="0">
              <a:buNone/>
            </a:pPr>
            <a:endParaRPr lang="en-US" dirty="0"/>
          </a:p>
        </p:txBody>
      </p:sp>
      <p:pic>
        <p:nvPicPr>
          <p:cNvPr id="4" name="Picture 3"/>
          <p:cNvPicPr>
            <a:picLocks noChangeAspect="1"/>
          </p:cNvPicPr>
          <p:nvPr/>
        </p:nvPicPr>
        <p:blipFill>
          <a:blip r:embed="rId2"/>
          <a:stretch>
            <a:fillRect/>
          </a:stretch>
        </p:blipFill>
        <p:spPr>
          <a:xfrm>
            <a:off x="5753862" y="381000"/>
            <a:ext cx="1865776" cy="2615574"/>
          </a:xfrm>
          <a:prstGeom prst="rect">
            <a:avLst/>
          </a:prstGeom>
        </p:spPr>
      </p:pic>
      <p:cxnSp>
        <p:nvCxnSpPr>
          <p:cNvPr id="7" name="Straight Connector 6"/>
          <p:cNvCxnSpPr/>
          <p:nvPr/>
        </p:nvCxnSpPr>
        <p:spPr>
          <a:xfrm flipV="1">
            <a:off x="5753862" y="381003"/>
            <a:ext cx="1865776" cy="2615573"/>
          </a:xfrm>
          <a:prstGeom prst="line">
            <a:avLst/>
          </a:prstGeom>
          <a:ln w="76200" cmpd="sng">
            <a:solidFill>
              <a:srgbClr val="000000"/>
            </a:solidFill>
          </a:ln>
        </p:spPr>
        <p:style>
          <a:lnRef idx="3">
            <a:schemeClr val="dk1"/>
          </a:lnRef>
          <a:fillRef idx="0">
            <a:schemeClr val="dk1"/>
          </a:fillRef>
          <a:effectRef idx="2">
            <a:schemeClr val="dk1"/>
          </a:effectRef>
          <a:fontRef idx="minor">
            <a:schemeClr val="tx1"/>
          </a:fontRef>
        </p:style>
      </p:cxnSp>
      <p:pic>
        <p:nvPicPr>
          <p:cNvPr id="11" name="Picture 10"/>
          <p:cNvPicPr>
            <a:picLocks noChangeAspect="1"/>
          </p:cNvPicPr>
          <p:nvPr/>
        </p:nvPicPr>
        <p:blipFill>
          <a:blip r:embed="rId3"/>
          <a:stretch>
            <a:fillRect/>
          </a:stretch>
        </p:blipFill>
        <p:spPr>
          <a:xfrm>
            <a:off x="5567271" y="3183296"/>
            <a:ext cx="3382127" cy="2226567"/>
          </a:xfrm>
          <a:prstGeom prst="rect">
            <a:avLst/>
          </a:prstGeom>
        </p:spPr>
      </p:pic>
      <p:cxnSp>
        <p:nvCxnSpPr>
          <p:cNvPr id="13" name="Straight Connector 12"/>
          <p:cNvCxnSpPr/>
          <p:nvPr/>
        </p:nvCxnSpPr>
        <p:spPr>
          <a:xfrm flipH="1" flipV="1">
            <a:off x="5753862" y="350222"/>
            <a:ext cx="1865776" cy="2646352"/>
          </a:xfrm>
          <a:prstGeom prst="line">
            <a:avLst/>
          </a:prstGeom>
          <a:ln w="76200" cmpd="sng">
            <a:solidFill>
              <a:srgbClr val="0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2488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My Website</a:t>
            </a:r>
            <a:endParaRPr lang="en-US" b="1" dirty="0">
              <a:solidFill>
                <a:srgbClr val="000000"/>
              </a:solidFill>
            </a:endParaRPr>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r>
              <a:rPr lang="en-US" sz="3900" dirty="0">
                <a:solidFill>
                  <a:schemeClr val="tx1">
                    <a:lumMod val="85000"/>
                    <a:lumOff val="15000"/>
                  </a:schemeClr>
                </a:solidFill>
                <a:hlinkClick r:id="rId2"/>
              </a:rPr>
              <a:t>www.niemiecmath.weebly.com/</a:t>
            </a:r>
            <a:endParaRPr lang="en-US" sz="3900" dirty="0">
              <a:solidFill>
                <a:schemeClr val="tx1">
                  <a:lumMod val="85000"/>
                  <a:lumOff val="15000"/>
                </a:schemeClr>
              </a:solidFill>
            </a:endParaRPr>
          </a:p>
          <a:p>
            <a:pPr marL="0" indent="0">
              <a:buNone/>
            </a:pPr>
            <a:r>
              <a:rPr lang="en-US" sz="3900" dirty="0">
                <a:solidFill>
                  <a:schemeClr val="tx1">
                    <a:lumMod val="85000"/>
                    <a:lumOff val="15000"/>
                  </a:schemeClr>
                </a:solidFill>
              </a:rPr>
              <a:t>I will post weekly updates on what we will be learning for that week and handouts we use in class</a:t>
            </a:r>
          </a:p>
        </p:txBody>
      </p:sp>
    </p:spTree>
    <p:extLst>
      <p:ext uri="{BB962C8B-B14F-4D97-AF65-F5344CB8AC3E}">
        <p14:creationId xmlns:p14="http://schemas.microsoft.com/office/powerpoint/2010/main" val="3992755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rgbClr val="000000"/>
                </a:solidFill>
              </a:rPr>
              <a:t>FAQs</a:t>
            </a:r>
          </a:p>
        </p:txBody>
      </p:sp>
      <p:sp>
        <p:nvSpPr>
          <p:cNvPr id="3" name="Content Placeholder 2"/>
          <p:cNvSpPr>
            <a:spLocks noGrp="1"/>
          </p:cNvSpPr>
          <p:nvPr>
            <p:ph idx="1"/>
          </p:nvPr>
        </p:nvSpPr>
        <p:spPr>
          <a:xfrm>
            <a:off x="779465" y="1828801"/>
            <a:ext cx="7988339" cy="4485605"/>
          </a:xfrm>
        </p:spPr>
        <p:txBody>
          <a:bodyPr>
            <a:normAutofit lnSpcReduction="10000"/>
          </a:bodyPr>
          <a:lstStyle/>
          <a:p>
            <a:r>
              <a:rPr lang="en-US" sz="3600" dirty="0">
                <a:solidFill>
                  <a:srgbClr val="000000"/>
                </a:solidFill>
              </a:rPr>
              <a:t>Calculators</a:t>
            </a:r>
          </a:p>
          <a:p>
            <a:pPr lvl="1"/>
            <a:r>
              <a:rPr lang="en-US" sz="3400" dirty="0">
                <a:solidFill>
                  <a:srgbClr val="000000"/>
                </a:solidFill>
              </a:rPr>
              <a:t>Wait until Hume Fogg</a:t>
            </a:r>
          </a:p>
          <a:p>
            <a:pPr marL="128016" lvl="1" indent="0">
              <a:buNone/>
            </a:pPr>
            <a:r>
              <a:rPr lang="en-US" sz="3400" dirty="0">
                <a:solidFill>
                  <a:srgbClr val="000000"/>
                </a:solidFill>
              </a:rPr>
              <a:t>Homework</a:t>
            </a:r>
          </a:p>
          <a:p>
            <a:pPr lvl="1"/>
            <a:r>
              <a:rPr lang="en-US" sz="3400" dirty="0">
                <a:solidFill>
                  <a:srgbClr val="000000"/>
                </a:solidFill>
              </a:rPr>
              <a:t>Homework is worth 10% of the grade </a:t>
            </a:r>
          </a:p>
          <a:p>
            <a:r>
              <a:rPr lang="en-US" sz="3600" dirty="0">
                <a:solidFill>
                  <a:srgbClr val="000000"/>
                </a:solidFill>
              </a:rPr>
              <a:t>Tutoring</a:t>
            </a:r>
          </a:p>
          <a:p>
            <a:pPr lvl="1"/>
            <a:r>
              <a:rPr lang="en-US" sz="3400" dirty="0">
                <a:solidFill>
                  <a:srgbClr val="000000"/>
                </a:solidFill>
              </a:rPr>
              <a:t>Tuesdays and Thursdays during lunch</a:t>
            </a:r>
          </a:p>
          <a:p>
            <a:pPr lvl="1"/>
            <a:r>
              <a:rPr lang="en-US" sz="3400" dirty="0">
                <a:solidFill>
                  <a:srgbClr val="000000"/>
                </a:solidFill>
              </a:rPr>
              <a:t>Before/After School with </a:t>
            </a:r>
          </a:p>
          <a:p>
            <a:pPr marL="282575" lvl="1" indent="0">
              <a:buNone/>
            </a:pPr>
            <a:r>
              <a:rPr lang="en-US" sz="3400" dirty="0">
                <a:solidFill>
                  <a:srgbClr val="000000"/>
                </a:solidFill>
              </a:rPr>
              <a:t>	</a:t>
            </a:r>
            <a:r>
              <a:rPr lang="en-US" sz="3400" b="1" i="1" u="sng" dirty="0">
                <a:solidFill>
                  <a:srgbClr val="000000"/>
                </a:solidFill>
              </a:rPr>
              <a:t>advanced notice</a:t>
            </a:r>
            <a:r>
              <a:rPr lang="en-US" sz="3400" dirty="0">
                <a:solidFill>
                  <a:srgbClr val="000000"/>
                </a:solidFill>
              </a:rPr>
              <a:t>!</a:t>
            </a:r>
          </a:p>
          <a:p>
            <a:endParaRPr lang="en-US" dirty="0"/>
          </a:p>
        </p:txBody>
      </p:sp>
      <p:pic>
        <p:nvPicPr>
          <p:cNvPr id="4" name="Picture 3"/>
          <p:cNvPicPr>
            <a:picLocks noChangeAspect="1"/>
          </p:cNvPicPr>
          <p:nvPr/>
        </p:nvPicPr>
        <p:blipFill>
          <a:blip r:embed="rId2"/>
          <a:stretch>
            <a:fillRect/>
          </a:stretch>
        </p:blipFill>
        <p:spPr>
          <a:xfrm>
            <a:off x="6163915" y="95534"/>
            <a:ext cx="1894237" cy="3070746"/>
          </a:xfrm>
          <a:prstGeom prst="rect">
            <a:avLst/>
          </a:prstGeom>
        </p:spPr>
      </p:pic>
    </p:spTree>
    <p:extLst>
      <p:ext uri="{BB962C8B-B14F-4D97-AF65-F5344CB8AC3E}">
        <p14:creationId xmlns:p14="http://schemas.microsoft.com/office/powerpoint/2010/main" val="3785700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262626"/>
                </a:solidFill>
              </a:rPr>
              <a:t>How do I help my child learn?</a:t>
            </a:r>
          </a:p>
        </p:txBody>
      </p:sp>
      <p:sp>
        <p:nvSpPr>
          <p:cNvPr id="3" name="Content Placeholder 2"/>
          <p:cNvSpPr>
            <a:spLocks noGrp="1"/>
          </p:cNvSpPr>
          <p:nvPr>
            <p:ph idx="1"/>
          </p:nvPr>
        </p:nvSpPr>
        <p:spPr>
          <a:xfrm>
            <a:off x="779465" y="1828800"/>
            <a:ext cx="4974399" cy="4208930"/>
          </a:xfrm>
        </p:spPr>
        <p:txBody>
          <a:bodyPr>
            <a:normAutofit/>
          </a:bodyPr>
          <a:lstStyle/>
          <a:p>
            <a:r>
              <a:rPr lang="en-US" sz="2800" b="1" dirty="0">
                <a:solidFill>
                  <a:srgbClr val="262626"/>
                </a:solidFill>
              </a:rPr>
              <a:t>Ask them about what they are learning- have them teach you!</a:t>
            </a:r>
          </a:p>
          <a:p>
            <a:r>
              <a:rPr lang="en-US" sz="2800" b="1" dirty="0">
                <a:solidFill>
                  <a:srgbClr val="262626"/>
                </a:solidFill>
              </a:rPr>
              <a:t>Help them learn good study skills</a:t>
            </a:r>
          </a:p>
          <a:p>
            <a:r>
              <a:rPr lang="en-US" sz="2800" b="1" dirty="0">
                <a:solidFill>
                  <a:srgbClr val="262626"/>
                </a:solidFill>
              </a:rPr>
              <a:t>Help them keep organized and learn to be responsible</a:t>
            </a:r>
          </a:p>
          <a:p>
            <a:r>
              <a:rPr lang="en-US" sz="2800" b="1" dirty="0">
                <a:solidFill>
                  <a:srgbClr val="262626"/>
                </a:solidFill>
              </a:rPr>
              <a:t>It’s ok to make mistakes!</a:t>
            </a:r>
          </a:p>
        </p:txBody>
      </p:sp>
      <p:pic>
        <p:nvPicPr>
          <p:cNvPr id="6" name="Picture 5"/>
          <p:cNvPicPr>
            <a:picLocks noChangeAspect="1"/>
          </p:cNvPicPr>
          <p:nvPr/>
        </p:nvPicPr>
        <p:blipFill>
          <a:blip r:embed="rId2"/>
          <a:stretch>
            <a:fillRect/>
          </a:stretch>
        </p:blipFill>
        <p:spPr>
          <a:xfrm rot="20397275">
            <a:off x="5442156" y="4153436"/>
            <a:ext cx="3233928" cy="1371600"/>
          </a:xfrm>
          <a:prstGeom prst="rect">
            <a:avLst/>
          </a:prstGeom>
        </p:spPr>
      </p:pic>
    </p:spTree>
    <p:extLst>
      <p:ext uri="{BB962C8B-B14F-4D97-AF65-F5344CB8AC3E}">
        <p14:creationId xmlns:p14="http://schemas.microsoft.com/office/powerpoint/2010/main" val="362546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help Miss </a:t>
            </a:r>
            <a:r>
              <a:rPr lang="en-US" dirty="0" err="1" smtClean="0"/>
              <a:t>Niemiec</a:t>
            </a:r>
            <a:r>
              <a:rPr lang="en-US" dirty="0" smtClean="0"/>
              <a:t>?</a:t>
            </a:r>
            <a:endParaRPr lang="en-US" dirty="0"/>
          </a:p>
        </p:txBody>
      </p:sp>
      <p:sp>
        <p:nvSpPr>
          <p:cNvPr id="3" name="Content Placeholder 2"/>
          <p:cNvSpPr>
            <a:spLocks noGrp="1"/>
          </p:cNvSpPr>
          <p:nvPr>
            <p:ph idx="1"/>
          </p:nvPr>
        </p:nvSpPr>
        <p:spPr/>
        <p:txBody>
          <a:bodyPr>
            <a:normAutofit/>
          </a:bodyPr>
          <a:lstStyle/>
          <a:p>
            <a:r>
              <a:rPr lang="en-US" sz="3600" dirty="0"/>
              <a:t>Please donate tissue </a:t>
            </a:r>
            <a:r>
              <a:rPr lang="en-US" sz="3600" dirty="0" smtClean="0"/>
              <a:t>boxes, </a:t>
            </a:r>
            <a:r>
              <a:rPr lang="en-US" sz="3600" dirty="0"/>
              <a:t>Clorox Wipes, or Expo markers! </a:t>
            </a:r>
          </a:p>
        </p:txBody>
      </p:sp>
    </p:spTree>
    <p:extLst>
      <p:ext uri="{BB962C8B-B14F-4D97-AF65-F5344CB8AC3E}">
        <p14:creationId xmlns:p14="http://schemas.microsoft.com/office/powerpoint/2010/main" val="3176941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7200" b="1" i="1" u="sng" dirty="0">
                <a:solidFill>
                  <a:srgbClr val="262626"/>
                </a:solidFill>
              </a:rPr>
              <a:t>THANK YOU!!!</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9873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solidFill>
                  <a:srgbClr val="262626"/>
                </a:solidFill>
              </a:rPr>
              <a:t>Questions?</a:t>
            </a:r>
            <a:endParaRPr lang="en-US" b="1" dirty="0">
              <a:solidFill>
                <a:srgbClr val="262626"/>
              </a:solidFill>
            </a:endParaRPr>
          </a:p>
        </p:txBody>
      </p:sp>
    </p:spTree>
    <p:extLst>
      <p:ext uri="{BB962C8B-B14F-4D97-AF65-F5344CB8AC3E}">
        <p14:creationId xmlns:p14="http://schemas.microsoft.com/office/powerpoint/2010/main" val="4136594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5" y="1869593"/>
            <a:ext cx="7583487" cy="1044388"/>
          </a:xfrm>
        </p:spPr>
        <p:txBody>
          <a:bodyPr/>
          <a:lstStyle/>
          <a:p>
            <a:r>
              <a:rPr lang="en-US" sz="6600" dirty="0">
                <a:solidFill>
                  <a:schemeClr val="tx1"/>
                </a:solidFill>
              </a:rPr>
              <a:t>Schedules!</a:t>
            </a:r>
          </a:p>
        </p:txBody>
      </p:sp>
    </p:spTree>
    <p:extLst>
      <p:ext uri="{BB962C8B-B14F-4D97-AF65-F5344CB8AC3E}">
        <p14:creationId xmlns:p14="http://schemas.microsoft.com/office/powerpoint/2010/main" val="306469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About Me</a:t>
            </a:r>
            <a:endParaRPr lang="en-US" dirty="0">
              <a:solidFill>
                <a:srgbClr val="000000"/>
              </a:solidFill>
            </a:endParaRPr>
          </a:p>
        </p:txBody>
      </p:sp>
      <p:sp>
        <p:nvSpPr>
          <p:cNvPr id="3" name="Content Placeholder 2"/>
          <p:cNvSpPr>
            <a:spLocks noGrp="1"/>
          </p:cNvSpPr>
          <p:nvPr>
            <p:ph idx="1"/>
          </p:nvPr>
        </p:nvSpPr>
        <p:spPr>
          <a:xfrm>
            <a:off x="431536" y="1828801"/>
            <a:ext cx="8364537" cy="4433419"/>
          </a:xfrm>
        </p:spPr>
        <p:txBody>
          <a:bodyPr>
            <a:noAutofit/>
          </a:bodyPr>
          <a:lstStyle/>
          <a:p>
            <a:pPr>
              <a:buFont typeface="Courier New" panose="02070309020205020404" pitchFamily="49" charset="0"/>
              <a:buChar char="o"/>
            </a:pPr>
            <a:r>
              <a:rPr lang="en-US" sz="3200" dirty="0">
                <a:solidFill>
                  <a:srgbClr val="000000"/>
                </a:solidFill>
              </a:rPr>
              <a:t>I am from Cleveland, Cincinnati, and San Antonio.</a:t>
            </a:r>
          </a:p>
          <a:p>
            <a:pPr>
              <a:buFont typeface="Courier New" panose="02070309020205020404" pitchFamily="49" charset="0"/>
              <a:buChar char="o"/>
            </a:pPr>
            <a:r>
              <a:rPr lang="en-US" sz="3200" dirty="0">
                <a:solidFill>
                  <a:srgbClr val="000000"/>
                </a:solidFill>
              </a:rPr>
              <a:t>Went to college at Vanderbilt University</a:t>
            </a:r>
          </a:p>
          <a:p>
            <a:pPr lvl="1">
              <a:buFont typeface="Courier New" panose="02070309020205020404" pitchFamily="49" charset="0"/>
              <a:buChar char="o"/>
            </a:pPr>
            <a:r>
              <a:rPr lang="en-US" sz="3200" dirty="0">
                <a:solidFill>
                  <a:srgbClr val="000000"/>
                </a:solidFill>
              </a:rPr>
              <a:t>Majored in Math and Secondary Education</a:t>
            </a:r>
          </a:p>
          <a:p>
            <a:pPr>
              <a:buFont typeface="Courier New" panose="02070309020205020404" pitchFamily="49" charset="0"/>
              <a:buChar char="o"/>
            </a:pPr>
            <a:r>
              <a:rPr lang="en-US" sz="3200" dirty="0" smtClean="0">
                <a:solidFill>
                  <a:srgbClr val="000000"/>
                </a:solidFill>
              </a:rPr>
              <a:t>4</a:t>
            </a:r>
            <a:r>
              <a:rPr lang="en-US" sz="3200" baseline="30000" dirty="0" smtClean="0">
                <a:solidFill>
                  <a:srgbClr val="000000"/>
                </a:solidFill>
              </a:rPr>
              <a:t>th</a:t>
            </a:r>
            <a:r>
              <a:rPr lang="en-US" sz="3200" dirty="0" smtClean="0">
                <a:solidFill>
                  <a:srgbClr val="000000"/>
                </a:solidFill>
              </a:rPr>
              <a:t> year </a:t>
            </a:r>
            <a:r>
              <a:rPr lang="en-US" sz="3200" dirty="0">
                <a:solidFill>
                  <a:srgbClr val="000000"/>
                </a:solidFill>
              </a:rPr>
              <a:t>at </a:t>
            </a:r>
            <a:r>
              <a:rPr lang="en-US" sz="3200" dirty="0" err="1">
                <a:solidFill>
                  <a:srgbClr val="000000"/>
                </a:solidFill>
              </a:rPr>
              <a:t>Meigs</a:t>
            </a:r>
            <a:r>
              <a:rPr lang="en-US" sz="3200" dirty="0">
                <a:solidFill>
                  <a:srgbClr val="000000"/>
                </a:solidFill>
              </a:rPr>
              <a:t>!</a:t>
            </a:r>
          </a:p>
        </p:txBody>
      </p:sp>
      <p:pic>
        <p:nvPicPr>
          <p:cNvPr id="4" name="Picture 3"/>
          <p:cNvPicPr>
            <a:picLocks noChangeAspect="1"/>
          </p:cNvPicPr>
          <p:nvPr/>
        </p:nvPicPr>
        <p:blipFill>
          <a:blip r:embed="rId2"/>
          <a:stretch>
            <a:fillRect/>
          </a:stretch>
        </p:blipFill>
        <p:spPr>
          <a:xfrm>
            <a:off x="5633470" y="3792121"/>
            <a:ext cx="2729480" cy="2665792"/>
          </a:xfrm>
          <a:prstGeom prst="rect">
            <a:avLst/>
          </a:prstGeom>
        </p:spPr>
      </p:pic>
    </p:spTree>
    <p:extLst>
      <p:ext uri="{BB962C8B-B14F-4D97-AF65-F5344CB8AC3E}">
        <p14:creationId xmlns:p14="http://schemas.microsoft.com/office/powerpoint/2010/main" val="341963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Goals for the year!</a:t>
            </a:r>
            <a:endParaRPr lang="en-US" dirty="0">
              <a:solidFill>
                <a:srgbClr val="000000"/>
              </a:solidFill>
            </a:endParaRPr>
          </a:p>
        </p:txBody>
      </p:sp>
      <p:sp>
        <p:nvSpPr>
          <p:cNvPr id="3" name="Content Placeholder 2"/>
          <p:cNvSpPr>
            <a:spLocks noGrp="1"/>
          </p:cNvSpPr>
          <p:nvPr>
            <p:ph idx="1"/>
          </p:nvPr>
        </p:nvSpPr>
        <p:spPr>
          <a:xfrm>
            <a:off x="640293" y="1654848"/>
            <a:ext cx="7327275" cy="4208930"/>
          </a:xfrm>
        </p:spPr>
        <p:txBody>
          <a:bodyPr>
            <a:normAutofit lnSpcReduction="10000"/>
          </a:bodyPr>
          <a:lstStyle/>
          <a:p>
            <a:r>
              <a:rPr lang="en-US" sz="4400" b="1" dirty="0">
                <a:solidFill>
                  <a:schemeClr val="accent5">
                    <a:lumMod val="60000"/>
                    <a:lumOff val="40000"/>
                  </a:schemeClr>
                </a:solidFill>
              </a:rPr>
              <a:t>Have a growth mindset!</a:t>
            </a:r>
          </a:p>
          <a:p>
            <a:r>
              <a:rPr lang="en-US" sz="4400" b="1" dirty="0">
                <a:solidFill>
                  <a:schemeClr val="accent2">
                    <a:lumMod val="75000"/>
                  </a:schemeClr>
                </a:solidFill>
              </a:rPr>
              <a:t>Learn how to problem solve</a:t>
            </a:r>
          </a:p>
          <a:p>
            <a:r>
              <a:rPr lang="en-US" sz="4400" dirty="0">
                <a:solidFill>
                  <a:srgbClr val="008000"/>
                </a:solidFill>
              </a:rPr>
              <a:t>Learn how to become more fluent in the language of math</a:t>
            </a:r>
          </a:p>
          <a:p>
            <a:r>
              <a:rPr lang="en-US" sz="4400" b="1" dirty="0">
                <a:solidFill>
                  <a:schemeClr val="accent6">
                    <a:lumMod val="75000"/>
                  </a:schemeClr>
                </a:solidFill>
              </a:rPr>
              <a:t>Think and make wise decisions</a:t>
            </a:r>
          </a:p>
          <a:p>
            <a:endParaRPr lang="en-US" sz="4400" b="1" dirty="0">
              <a:solidFill>
                <a:schemeClr val="accent6">
                  <a:lumMod val="75000"/>
                </a:schemeClr>
              </a:solidFill>
            </a:endParaRPr>
          </a:p>
        </p:txBody>
      </p:sp>
    </p:spTree>
    <p:extLst>
      <p:ext uri="{BB962C8B-B14F-4D97-AF65-F5344CB8AC3E}">
        <p14:creationId xmlns:p14="http://schemas.microsoft.com/office/powerpoint/2010/main" val="105279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mindset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6201" y="2320120"/>
            <a:ext cx="5933847" cy="3263616"/>
          </a:xfrm>
        </p:spPr>
      </p:pic>
    </p:spTree>
    <p:extLst>
      <p:ext uri="{BB962C8B-B14F-4D97-AF65-F5344CB8AC3E}">
        <p14:creationId xmlns:p14="http://schemas.microsoft.com/office/powerpoint/2010/main" val="2739934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mindset</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71745" y="1651381"/>
            <a:ext cx="8740719" cy="4916655"/>
          </a:xfrm>
        </p:spPr>
      </p:pic>
    </p:spTree>
    <p:extLst>
      <p:ext uri="{BB962C8B-B14F-4D97-AF65-F5344CB8AC3E}">
        <p14:creationId xmlns:p14="http://schemas.microsoft.com/office/powerpoint/2010/main" val="4277929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smtClean="0"/>
              <a:t>Students will have homework around 3 times a week and the majority of it will come from their textbook.</a:t>
            </a:r>
          </a:p>
          <a:p>
            <a:pPr>
              <a:buFont typeface="Wingdings" panose="05000000000000000000" pitchFamily="2" charset="2"/>
              <a:buChar char="§"/>
            </a:pPr>
            <a:r>
              <a:rPr lang="en-US" sz="2400" dirty="0" smtClean="0"/>
              <a:t>Homework </a:t>
            </a:r>
            <a:r>
              <a:rPr lang="en-US" sz="2400" dirty="0" smtClean="0"/>
              <a:t>is worth 10% of their grade and I will grade some homework assignments on completion and some on accuracy. </a:t>
            </a:r>
          </a:p>
          <a:p>
            <a:pPr>
              <a:buFont typeface="Wingdings" panose="05000000000000000000" pitchFamily="2" charset="2"/>
              <a:buChar char="§"/>
            </a:pPr>
            <a:r>
              <a:rPr lang="en-US" sz="2400" dirty="0" smtClean="0"/>
              <a:t>Students also need to complete 75% of their homework assignments in order to be eligible for Reward Day.</a:t>
            </a:r>
          </a:p>
          <a:p>
            <a:endParaRPr lang="en-US" dirty="0"/>
          </a:p>
        </p:txBody>
      </p:sp>
    </p:spTree>
    <p:extLst>
      <p:ext uri="{BB962C8B-B14F-4D97-AF65-F5344CB8AC3E}">
        <p14:creationId xmlns:p14="http://schemas.microsoft.com/office/powerpoint/2010/main" val="2765212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ALEKS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 Students </a:t>
            </a:r>
            <a:r>
              <a:rPr lang="en-US" dirty="0"/>
              <a:t>will also have to complete 30 minutes of ALEKS each week, as part of their homework grade. I try to give students 30 minutes of class time on Mondays to complete their ALEKS but if they do not finish, they will have to complete it on their own time</a:t>
            </a:r>
            <a:r>
              <a:rPr lang="en-US" dirty="0" smtClean="0"/>
              <a:t>.</a:t>
            </a:r>
          </a:p>
          <a:p>
            <a:pPr>
              <a:buFont typeface="Wingdings" panose="05000000000000000000" pitchFamily="2" charset="2"/>
              <a:buChar char="§"/>
            </a:pPr>
            <a:r>
              <a:rPr lang="en-US" dirty="0" smtClean="0"/>
              <a:t>Students can find information on how to access ALEKS on my website if they forget.</a:t>
            </a:r>
          </a:p>
          <a:p>
            <a:pPr>
              <a:buFont typeface="Wingdings" panose="05000000000000000000" pitchFamily="2" charset="2"/>
              <a:buChar char="§"/>
            </a:pPr>
            <a:r>
              <a:rPr lang="en-US" dirty="0" smtClean="0"/>
              <a:t>Students can use the same ALEKS login information to access their online textbook. If they ever forget their textbook at school and have homework that evening, they can always go online and get the homework questions.</a:t>
            </a:r>
            <a:endParaRPr lang="en-US" dirty="0"/>
          </a:p>
          <a:p>
            <a:endParaRPr lang="en-US" dirty="0"/>
          </a:p>
        </p:txBody>
      </p:sp>
    </p:spTree>
    <p:extLst>
      <p:ext uri="{BB962C8B-B14F-4D97-AF65-F5344CB8AC3E}">
        <p14:creationId xmlns:p14="http://schemas.microsoft.com/office/powerpoint/2010/main" val="2109358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284" y="284771"/>
            <a:ext cx="7290054" cy="1499616"/>
          </a:xfrm>
        </p:spPr>
        <p:txBody>
          <a:bodyPr/>
          <a:lstStyle/>
          <a:p>
            <a:r>
              <a:rPr lang="en-US" dirty="0" smtClean="0"/>
              <a:t>Grades</a:t>
            </a:r>
            <a:endParaRPr lang="en-US" dirty="0"/>
          </a:p>
        </p:txBody>
      </p:sp>
      <p:sp>
        <p:nvSpPr>
          <p:cNvPr id="3" name="Content Placeholder 2"/>
          <p:cNvSpPr>
            <a:spLocks noGrp="1"/>
          </p:cNvSpPr>
          <p:nvPr>
            <p:ph idx="1"/>
          </p:nvPr>
        </p:nvSpPr>
        <p:spPr>
          <a:xfrm>
            <a:off x="304800" y="1784387"/>
            <a:ext cx="8839200" cy="5257800"/>
          </a:xfrm>
        </p:spPr>
        <p:txBody>
          <a:bodyPr>
            <a:noAutofit/>
          </a:bodyPr>
          <a:lstStyle/>
          <a:p>
            <a:r>
              <a:rPr lang="en-US" sz="2800" b="1" dirty="0" smtClean="0"/>
              <a:t>Summative Assessments</a:t>
            </a:r>
          </a:p>
          <a:p>
            <a:pPr lvl="1"/>
            <a:r>
              <a:rPr lang="en-US" sz="2400" dirty="0" smtClean="0"/>
              <a:t>Students will know about these at least a week in advance.</a:t>
            </a:r>
          </a:p>
          <a:p>
            <a:pPr lvl="1"/>
            <a:r>
              <a:rPr lang="en-US" sz="2400" dirty="0" smtClean="0"/>
              <a:t>Summative assessments will make up the remainder of a students’ average.</a:t>
            </a:r>
          </a:p>
          <a:p>
            <a:pPr lvl="1"/>
            <a:r>
              <a:rPr lang="en-US" sz="2400" dirty="0" smtClean="0"/>
              <a:t>Retakes will be available for every summative assessment</a:t>
            </a:r>
            <a:r>
              <a:rPr lang="en-US" sz="2400" dirty="0" smtClean="0"/>
              <a:t>.</a:t>
            </a:r>
          </a:p>
          <a:p>
            <a:pPr lvl="1"/>
            <a:r>
              <a:rPr lang="en-US" sz="2400" dirty="0" smtClean="0"/>
              <a:t>Students will typically have two weeks to prepare for a retake and after those two weeks, there will not be an opportunity for them to retake their assessment. </a:t>
            </a:r>
            <a:endParaRPr lang="en-US" sz="2000" dirty="0" smtClean="0"/>
          </a:p>
          <a:p>
            <a:endParaRPr lang="en-US" sz="1800" dirty="0"/>
          </a:p>
        </p:txBody>
      </p:sp>
    </p:spTree>
    <p:extLst>
      <p:ext uri="{BB962C8B-B14F-4D97-AF65-F5344CB8AC3E}">
        <p14:creationId xmlns:p14="http://schemas.microsoft.com/office/powerpoint/2010/main" val="9000542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584</TotalTime>
  <Words>451</Words>
  <Application>Microsoft Office PowerPoint</Application>
  <PresentationFormat>On-screen Show (4:3)</PresentationFormat>
  <Paragraphs>55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Courier New</vt:lpstr>
      <vt:lpstr>Tw Cen MT</vt:lpstr>
      <vt:lpstr>Tw Cen MT Condensed</vt:lpstr>
      <vt:lpstr>Wingdings</vt:lpstr>
      <vt:lpstr>Wingdings 3</vt:lpstr>
      <vt:lpstr>Integral</vt:lpstr>
      <vt:lpstr>Welcome to Miss Niemiec’s Class!</vt:lpstr>
      <vt:lpstr>Schedules!</vt:lpstr>
      <vt:lpstr>About Me</vt:lpstr>
      <vt:lpstr>Goals for the year!</vt:lpstr>
      <vt:lpstr>Growth mindset</vt:lpstr>
      <vt:lpstr>Growth mindset</vt:lpstr>
      <vt:lpstr>Homework</vt:lpstr>
      <vt:lpstr>ALEKS</vt:lpstr>
      <vt:lpstr>Grades</vt:lpstr>
      <vt:lpstr>Standardized Test</vt:lpstr>
      <vt:lpstr>My Website</vt:lpstr>
      <vt:lpstr>FAQs</vt:lpstr>
      <vt:lpstr>How do I help my child learn?</vt:lpstr>
      <vt:lpstr>How do I help Miss Niemiec?</vt:lpstr>
      <vt:lpstr>THANK YOU!!!</vt:lpstr>
      <vt:lpstr>Questions?</vt:lpstr>
    </vt:vector>
  </TitlesOfParts>
  <Company>Metro Nashville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Miss Niemiec’s Class!</dc:title>
  <dc:creator>Niemiec, Alyssa</dc:creator>
  <cp:lastModifiedBy>Niemiec, Alyssa</cp:lastModifiedBy>
  <cp:revision>6</cp:revision>
  <dcterms:created xsi:type="dcterms:W3CDTF">2018-08-15T13:54:22Z</dcterms:created>
  <dcterms:modified xsi:type="dcterms:W3CDTF">2019-08-14T12:11:45Z</dcterms:modified>
</cp:coreProperties>
</file>