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1-14T18:47:01.3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 24575,'0'-29'0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64F88-EA65-4DE0-8F13-44772B1E17C3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D6B70-FC49-4984-BC53-1BDEBB2E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8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6934578-C644-A14D-9E91-81BFDFD2121A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5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2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9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1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1C7ED-9FFD-42AA-AD80-CAB95A7725F0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5933-2A28-4784-BCEB-47C567256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0507"/>
            <a:ext cx="8229600" cy="1143000"/>
          </a:xfrm>
        </p:spPr>
        <p:txBody>
          <a:bodyPr/>
          <a:lstStyle/>
          <a:p>
            <a:r>
              <a:rPr lang="en-US" dirty="0"/>
              <a:t>Midpoint Formula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124200" y="2362518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Midpoint of (x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b="1" dirty="0">
                    <a:solidFill>
                      <a:srgbClr val="FF0000"/>
                    </a:solidFill>
                  </a:rPr>
                  <a:t>, y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en-US" b="1" dirty="0">
                    <a:solidFill>
                      <a:srgbClr val="FF0000"/>
                    </a:solidFill>
                  </a:rPr>
                  <a:t>) and (x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b="1" dirty="0">
                    <a:solidFill>
                      <a:srgbClr val="FF0000"/>
                    </a:solidFill>
                  </a:rPr>
                  <a:t>, y</a:t>
                </a:r>
                <a:r>
                  <a:rPr lang="en-US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b="1" dirty="0">
                    <a:solidFill>
                      <a:srgbClr val="FF0000"/>
                    </a:solidFill>
                  </a:rPr>
                  <a:t>) is:</a:t>
                </a:r>
              </a:p>
              <a:p>
                <a:pPr marL="0" indent="0">
                  <a:buNone/>
                </a:pPr>
                <a:endParaRPr lang="en-US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4000" b="1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 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4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4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124200" y="2362518"/>
                <a:ext cx="8229600" cy="4525963"/>
              </a:xfrm>
              <a:blipFill>
                <a:blip r:embed="rId2"/>
                <a:stretch>
                  <a:fillRect l="-1556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894802" y="2306801"/>
            <a:ext cx="6553200" cy="2438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4295" y="5058562"/>
            <a:ext cx="6551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DON’T JUST </a:t>
            </a:r>
            <a:r>
              <a:rPr lang="en-US" sz="2000" b="1" u="sng" dirty="0"/>
              <a:t>MEMORIZE</a:t>
            </a:r>
            <a:r>
              <a:rPr lang="en-US" sz="2000" b="1" dirty="0"/>
              <a:t> THE FORMULA. Understand what it means. You are finding the values halfway between the x’s and halfway between the y’s!!!</a:t>
            </a:r>
          </a:p>
        </p:txBody>
      </p:sp>
    </p:spTree>
    <p:extLst>
      <p:ext uri="{BB962C8B-B14F-4D97-AF65-F5344CB8AC3E}">
        <p14:creationId xmlns:p14="http://schemas.microsoft.com/office/powerpoint/2010/main" val="3999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CA3D8-5D18-9040-9848-90B1AAA7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3C226-A478-AA4C-BBC3-109614AD868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5-8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5) (7.5, 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(-6, 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7) (½ , -9)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8) (10, 11) </a:t>
            </a:r>
          </a:p>
        </p:txBody>
      </p:sp>
    </p:spTree>
    <p:extLst>
      <p:ext uri="{BB962C8B-B14F-4D97-AF65-F5344CB8AC3E}">
        <p14:creationId xmlns:p14="http://schemas.microsoft.com/office/powerpoint/2010/main" val="332781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we find the distance (aka the length) of a line?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we find the distance (aka the length) of a line segment?</a:t>
            </a:r>
          </a:p>
        </p:txBody>
      </p:sp>
    </p:spTree>
    <p:extLst>
      <p:ext uri="{BB962C8B-B14F-4D97-AF65-F5344CB8AC3E}">
        <p14:creationId xmlns:p14="http://schemas.microsoft.com/office/powerpoint/2010/main" val="2185008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2.bp.blogspot.com/-GH3BVeBcL-Q/Uu6zhdBf0sI/AAAAAAAAApM/O5OdmBZsSb4/s1600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057400"/>
            <a:ext cx="4781550" cy="444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550806"/>
            <a:ext cx="7989752" cy="3630795"/>
          </a:xfrm>
        </p:spPr>
        <p:txBody>
          <a:bodyPr/>
          <a:lstStyle/>
          <a:p>
            <a:r>
              <a:rPr lang="en-US" b="1" dirty="0"/>
              <a:t>How far apart are these two points???</a:t>
            </a:r>
          </a:p>
        </p:txBody>
      </p:sp>
      <p:sp>
        <p:nvSpPr>
          <p:cNvPr id="4" name="Oval 3"/>
          <p:cNvSpPr/>
          <p:nvPr/>
        </p:nvSpPr>
        <p:spPr>
          <a:xfrm>
            <a:off x="6211454" y="3590636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2800" y="2895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4" idx="7"/>
            <a:endCxn id="10" idx="3"/>
          </p:cNvCxnSpPr>
          <p:nvPr/>
        </p:nvCxnSpPr>
        <p:spPr>
          <a:xfrm flipV="1">
            <a:off x="6341536" y="3025682"/>
            <a:ext cx="843582" cy="5872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1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Segment Addition Postulate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57" y="2144413"/>
            <a:ext cx="7229121" cy="1124881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and </a:t>
            </a:r>
            <a:r>
              <a:rPr lang="en-US" i="1" dirty="0"/>
              <a:t>C </a:t>
            </a:r>
            <a:r>
              <a:rPr lang="en-US" dirty="0"/>
              <a:t>be collinear points. If </a:t>
            </a:r>
            <a:r>
              <a:rPr lang="en-US" i="1" dirty="0"/>
              <a:t>B</a:t>
            </a:r>
            <a:r>
              <a:rPr lang="en-US" dirty="0"/>
              <a:t> is between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dirty="0"/>
              <a:t>, then </a:t>
            </a:r>
            <a:r>
              <a:rPr lang="en-US" i="1" dirty="0"/>
              <a:t>AB</a:t>
            </a:r>
            <a:r>
              <a:rPr lang="en-US" dirty="0"/>
              <a:t> + </a:t>
            </a:r>
            <a:r>
              <a:rPr lang="en-US" i="1" dirty="0"/>
              <a:t>BC</a:t>
            </a:r>
            <a:r>
              <a:rPr lang="en-US" dirty="0"/>
              <a:t> = </a:t>
            </a:r>
            <a:r>
              <a:rPr lang="en-US" i="1" dirty="0"/>
              <a:t>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0265" y="3622577"/>
            <a:ext cx="4931780" cy="15696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Notice: this means the length of segment AB plus the length of segment BC equals the length of segment AC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39285" y="4057891"/>
            <a:ext cx="296896" cy="0"/>
          </a:xfrm>
          <a:prstGeom prst="line">
            <a:avLst/>
          </a:prstGeom>
          <a:ln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76227" y="4441221"/>
            <a:ext cx="296896" cy="0"/>
          </a:xfrm>
          <a:prstGeom prst="line">
            <a:avLst/>
          </a:prstGeom>
          <a:ln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63687" y="4824551"/>
            <a:ext cx="296896" cy="0"/>
          </a:xfrm>
          <a:prstGeom prst="line">
            <a:avLst/>
          </a:prstGeom>
          <a:ln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41057" y="5674448"/>
            <a:ext cx="2837011" cy="16496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3976117" y="5571893"/>
            <a:ext cx="182893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823581" y="5588388"/>
            <a:ext cx="176510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10141" y="5789923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52632" y="5773428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6085305" y="5608828"/>
            <a:ext cx="176510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19886" y="5767312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51910" y="626301"/>
            <a:ext cx="194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pg. 777</a:t>
            </a:r>
          </a:p>
        </p:txBody>
      </p:sp>
    </p:spTree>
    <p:extLst>
      <p:ext uri="{BB962C8B-B14F-4D97-AF65-F5344CB8AC3E}">
        <p14:creationId xmlns:p14="http://schemas.microsoft.com/office/powerpoint/2010/main" val="411321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933547" y="735103"/>
            <a:ext cx="8237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i="1" dirty="0"/>
              <a:t>G</a:t>
            </a:r>
            <a:r>
              <a:rPr lang="en-US" dirty="0"/>
              <a:t> is between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H</a:t>
            </a:r>
            <a:r>
              <a:rPr lang="en-US" dirty="0"/>
              <a:t>, </a:t>
            </a:r>
            <a:r>
              <a:rPr lang="en-US" i="1" dirty="0"/>
              <a:t>FG </a:t>
            </a:r>
            <a:r>
              <a:rPr lang="en-US" dirty="0"/>
              <a:t>= 6, and </a:t>
            </a:r>
            <a:r>
              <a:rPr lang="en-US" i="1" dirty="0"/>
              <a:t>FH</a:t>
            </a:r>
            <a:r>
              <a:rPr lang="en-US" dirty="0"/>
              <a:t> = 11.  Find </a:t>
            </a:r>
            <a:r>
              <a:rPr lang="en-US" i="1" dirty="0"/>
              <a:t>GH</a:t>
            </a:r>
            <a:r>
              <a:rPr lang="en-US" dirty="0"/>
              <a:t>.</a:t>
            </a:r>
          </a:p>
        </p:txBody>
      </p:sp>
      <p:sp>
        <p:nvSpPr>
          <p:cNvPr id="106520" name="Text Box 24"/>
          <p:cNvSpPr txBox="1">
            <a:spLocks noChangeArrowheads="1"/>
          </p:cNvSpPr>
          <p:nvPr/>
        </p:nvSpPr>
        <p:spPr bwMode="auto">
          <a:xfrm>
            <a:off x="2962751" y="3149871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/>
            <a:r>
              <a:rPr lang="en-US" b="0" dirty="0"/>
              <a:t>5 = </a:t>
            </a:r>
            <a:r>
              <a:rPr lang="en-US" b="0" i="1" dirty="0"/>
              <a:t>GH</a:t>
            </a:r>
          </a:p>
        </p:txBody>
      </p:sp>
      <p:sp>
        <p:nvSpPr>
          <p:cNvPr id="106525" name="Text Box 29"/>
          <p:cNvSpPr txBox="1">
            <a:spLocks noChangeArrowheads="1"/>
          </p:cNvSpPr>
          <p:nvPr/>
        </p:nvSpPr>
        <p:spPr bwMode="auto">
          <a:xfrm>
            <a:off x="2743200" y="183320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/>
            <a:r>
              <a:rPr lang="en-US" b="0" i="1" dirty="0"/>
              <a:t>FH </a:t>
            </a:r>
            <a:r>
              <a:rPr lang="en-US" b="0" dirty="0"/>
              <a:t>= </a:t>
            </a:r>
            <a:r>
              <a:rPr lang="en-US" b="0" i="1" dirty="0"/>
              <a:t>FG</a:t>
            </a:r>
            <a:r>
              <a:rPr lang="en-US" b="0" dirty="0"/>
              <a:t> + </a:t>
            </a:r>
            <a:r>
              <a:rPr lang="en-US" b="0" i="1" dirty="0"/>
              <a:t>GH</a:t>
            </a:r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2717800" y="2286001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l"/>
            <a:r>
              <a:rPr lang="en-US" b="0" dirty="0"/>
              <a:t>11</a:t>
            </a:r>
            <a:r>
              <a:rPr lang="en-US" b="0" i="1" dirty="0"/>
              <a:t> </a:t>
            </a:r>
            <a:r>
              <a:rPr lang="en-US" b="0" dirty="0"/>
              <a:t>= 6 + </a:t>
            </a:r>
            <a:r>
              <a:rPr lang="en-US" b="0" i="1" dirty="0"/>
              <a:t>GH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565400" y="2697075"/>
            <a:ext cx="3124200" cy="457200"/>
            <a:chOff x="528" y="2208"/>
            <a:chExt cx="1968" cy="288"/>
          </a:xfrm>
        </p:grpSpPr>
        <p:sp>
          <p:nvSpPr>
            <p:cNvPr id="14348" name="Text Box 25"/>
            <p:cNvSpPr txBox="1">
              <a:spLocks noChangeArrowheads="1"/>
            </p:cNvSpPr>
            <p:nvPr/>
          </p:nvSpPr>
          <p:spPr bwMode="auto">
            <a:xfrm>
              <a:off x="528" y="2208"/>
              <a:ext cx="1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l"/>
              <a:r>
                <a:rPr lang="en-US" b="0">
                  <a:solidFill>
                    <a:srgbClr val="FF0000"/>
                  </a:solidFill>
                </a:rPr>
                <a:t> – 6   –6</a:t>
              </a:r>
              <a:r>
                <a:rPr lang="en-US" b="0"/>
                <a:t> </a:t>
              </a:r>
            </a:p>
          </p:txBody>
        </p:sp>
        <p:sp>
          <p:nvSpPr>
            <p:cNvPr id="14349" name="Line 26"/>
            <p:cNvSpPr>
              <a:spLocks noChangeShapeType="1"/>
            </p:cNvSpPr>
            <p:nvPr/>
          </p:nvSpPr>
          <p:spPr bwMode="auto">
            <a:xfrm>
              <a:off x="576" y="2480"/>
              <a:ext cx="43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350" name="Line 32"/>
            <p:cNvSpPr>
              <a:spLocks noChangeShapeType="1"/>
            </p:cNvSpPr>
            <p:nvPr/>
          </p:nvSpPr>
          <p:spPr bwMode="auto">
            <a:xfrm>
              <a:off x="1152" y="2472"/>
              <a:ext cx="86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3943128" y="4293923"/>
            <a:ext cx="2837011" cy="16496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spect="1"/>
          </p:cNvSpPr>
          <p:nvPr/>
        </p:nvSpPr>
        <p:spPr>
          <a:xfrm>
            <a:off x="3778188" y="4191368"/>
            <a:ext cx="182893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6625652" y="4207863"/>
            <a:ext cx="176510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12212" y="4409398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54703" y="4392903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5887376" y="4228303"/>
            <a:ext cx="176510" cy="17965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21957" y="4386787"/>
            <a:ext cx="38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9981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20" grpId="0"/>
      <p:bldP spid="106525" grpId="0"/>
      <p:bldP spid="1065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1970304" y="2002631"/>
            <a:ext cx="8237538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E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is between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D 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and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 Find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DF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</a:t>
            </a:r>
          </a:p>
        </p:txBody>
      </p:sp>
      <p:pic>
        <p:nvPicPr>
          <p:cNvPr id="111648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74818"/>
            <a:ext cx="6057660" cy="1572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1670" name="Text Box 54"/>
          <p:cNvSpPr txBox="1">
            <a:spLocks noChangeArrowheads="1"/>
          </p:cNvSpPr>
          <p:nvPr/>
        </p:nvSpPr>
        <p:spPr bwMode="auto">
          <a:xfrm>
            <a:off x="4019430" y="4551220"/>
            <a:ext cx="1828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x = 4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DF = </a:t>
            </a:r>
            <a:r>
              <a:rPr lang="en-US" sz="2400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17920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905000" y="1227734"/>
            <a:ext cx="83058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is the midpoint of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RT.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Find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RS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,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ST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, and </a:t>
            </a:r>
            <a:r>
              <a:rPr lang="en-US" sz="2400" b="1" i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RT</a:t>
            </a:r>
            <a:r>
              <a:rPr lang="en-US" sz="2400" b="1" dirty="0">
                <a:solidFill>
                  <a:srgbClr val="000000"/>
                </a:solidFill>
                <a:latin typeface="Verdana" charset="0"/>
                <a:ea typeface="ＭＳ Ｐゴシック" charset="0"/>
              </a:rPr>
              <a:t>.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 flipV="1">
            <a:off x="2895600" y="3276600"/>
            <a:ext cx="518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5257800" y="2743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S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7848600" y="2743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T</a:t>
            </a:r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5318417" y="2952006"/>
            <a:ext cx="259766" cy="6491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2667000" y="2667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R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3657600" y="2819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–2</a:t>
            </a:r>
            <a:r>
              <a:rPr lang="en-US" sz="2400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6096000" y="2819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–3</a:t>
            </a:r>
            <a:r>
              <a:rPr lang="en-US" sz="2400" i="1">
                <a:solidFill>
                  <a:srgbClr val="000000"/>
                </a:solidFill>
                <a:latin typeface="Verdana" charset="0"/>
                <a:ea typeface="ＭＳ Ｐゴシック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Verdana" charset="0"/>
                <a:ea typeface="ＭＳ Ｐゴシック" charset="0"/>
              </a:rPr>
              <a:t> – 2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2260600" y="5486399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RS</a:t>
            </a:r>
            <a:r>
              <a:rPr lang="en-US" sz="2400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 = 4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4445000" y="5486399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ST</a:t>
            </a:r>
            <a:r>
              <a:rPr lang="en-US" sz="2400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 = 4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6629400" y="5486398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RT</a:t>
            </a:r>
            <a:r>
              <a:rPr lang="en-US" sz="2400" dirty="0">
                <a:solidFill>
                  <a:srgbClr val="FF0000"/>
                </a:solidFill>
                <a:latin typeface="Verdana" charset="0"/>
                <a:ea typeface="ＭＳ Ｐゴシック" charset="0"/>
              </a:rPr>
              <a:t> = 8</a:t>
            </a:r>
          </a:p>
        </p:txBody>
      </p:sp>
    </p:spTree>
    <p:extLst>
      <p:ext uri="{BB962C8B-B14F-4D97-AF65-F5344CB8AC3E}">
        <p14:creationId xmlns:p14="http://schemas.microsoft.com/office/powerpoint/2010/main" val="363837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/>
      <p:bldP spid="138265" grpId="0"/>
      <p:bldP spid="138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Angle Addition Postulate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170002" y="1770444"/>
            <a:ext cx="8229600" cy="110697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Verdana" charset="0"/>
              </a:rPr>
              <a:t>If S is in the interior of </a:t>
            </a:r>
            <a:r>
              <a:rPr lang="en-US" sz="3200" dirty="0">
                <a:latin typeface="Verdana" charset="0"/>
                <a:sym typeface="Symbol" charset="0"/>
              </a:rPr>
              <a:t></a:t>
            </a:r>
            <a:r>
              <a:rPr lang="en-US" sz="3200" i="1" dirty="0">
                <a:latin typeface="Verdana" charset="0"/>
                <a:sym typeface="Symbol" charset="0"/>
              </a:rPr>
              <a:t>PQR </a:t>
            </a:r>
            <a:r>
              <a:rPr lang="en-US" sz="3200" dirty="0">
                <a:latin typeface="Verdana" charset="0"/>
              </a:rPr>
              <a:t>, then </a:t>
            </a:r>
          </a:p>
          <a:p>
            <a:pPr marL="0" indent="0" eaLnBrk="1" hangingPunct="1">
              <a:buNone/>
            </a:pPr>
            <a:r>
              <a:rPr lang="en-US" sz="3200" dirty="0" err="1">
                <a:latin typeface="Verdana" charset="0"/>
              </a:rPr>
              <a:t>m</a:t>
            </a:r>
            <a:r>
              <a:rPr lang="en-US" sz="3200" dirty="0" err="1">
                <a:latin typeface="Verdana" charset="0"/>
                <a:sym typeface="Symbol" charset="0"/>
              </a:rPr>
              <a:t></a:t>
            </a:r>
            <a:r>
              <a:rPr lang="en-US" sz="3200" i="1" dirty="0" err="1">
                <a:latin typeface="Verdana" charset="0"/>
                <a:sym typeface="Symbol" charset="0"/>
              </a:rPr>
              <a:t>PQR</a:t>
            </a:r>
            <a:r>
              <a:rPr lang="en-US" sz="3200" i="1" dirty="0">
                <a:latin typeface="Verdana" charset="0"/>
              </a:rPr>
              <a:t> </a:t>
            </a:r>
            <a:r>
              <a:rPr lang="en-US" sz="3200" dirty="0">
                <a:latin typeface="Verdana" charset="0"/>
              </a:rPr>
              <a:t>= </a:t>
            </a:r>
            <a:r>
              <a:rPr lang="en-US" sz="3200" dirty="0" err="1">
                <a:latin typeface="Verdana" charset="0"/>
              </a:rPr>
              <a:t>m</a:t>
            </a:r>
            <a:r>
              <a:rPr lang="en-US" sz="3200" dirty="0" err="1">
                <a:latin typeface="Verdana" charset="0"/>
                <a:sym typeface="Symbol" charset="0"/>
              </a:rPr>
              <a:t></a:t>
            </a:r>
            <a:r>
              <a:rPr lang="en-US" sz="3200" i="1" dirty="0" err="1">
                <a:latin typeface="Verdana" charset="0"/>
                <a:sym typeface="Symbol" charset="0"/>
              </a:rPr>
              <a:t>PQS</a:t>
            </a:r>
            <a:r>
              <a:rPr lang="en-US" sz="3200" i="1" dirty="0">
                <a:latin typeface="Verdana" charset="0"/>
              </a:rPr>
              <a:t>  + </a:t>
            </a:r>
            <a:r>
              <a:rPr lang="en-US" sz="3200" dirty="0" err="1">
                <a:latin typeface="Verdana" charset="0"/>
              </a:rPr>
              <a:t>m</a:t>
            </a:r>
            <a:r>
              <a:rPr lang="en-US" sz="3200" dirty="0" err="1">
                <a:latin typeface="Verdana" charset="0"/>
                <a:sym typeface="Symbol" charset="0"/>
              </a:rPr>
              <a:t></a:t>
            </a:r>
            <a:r>
              <a:rPr lang="en-US" sz="3200" i="1" dirty="0" err="1">
                <a:latin typeface="Verdana" charset="0"/>
                <a:sym typeface="Symbol" charset="0"/>
              </a:rPr>
              <a:t>SQR</a:t>
            </a:r>
            <a:r>
              <a:rPr lang="en-US" sz="3200" i="1" dirty="0">
                <a:latin typeface="Verdana" charset="0"/>
              </a:rPr>
              <a:t> </a:t>
            </a:r>
            <a:r>
              <a:rPr lang="en-US" sz="3200" dirty="0">
                <a:latin typeface="Verdana" charset="0"/>
              </a:rPr>
              <a:t>. </a:t>
            </a:r>
            <a:endParaRPr lang="en-US" sz="3200" i="1" dirty="0">
              <a:latin typeface="Verdana" charset="0"/>
            </a:endParaRPr>
          </a:p>
        </p:txBody>
      </p:sp>
      <p:pic>
        <p:nvPicPr>
          <p:cNvPr id="7" name="Picture 2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624" t="26177" r="10887" b="13767"/>
          <a:stretch/>
        </p:blipFill>
        <p:spPr bwMode="auto">
          <a:xfrm>
            <a:off x="4373186" y="3912728"/>
            <a:ext cx="4755685" cy="22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51910" y="626301"/>
            <a:ext cx="1941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pg. 792</a:t>
            </a:r>
          </a:p>
        </p:txBody>
      </p:sp>
    </p:spTree>
    <p:extLst>
      <p:ext uri="{BB962C8B-B14F-4D97-AF65-F5344CB8AC3E}">
        <p14:creationId xmlns:p14="http://schemas.microsoft.com/office/powerpoint/2010/main" val="352218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765300" y="711201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err="1">
                <a:latin typeface="Verdana" charset="0"/>
              </a:rPr>
              <a:t>m</a:t>
            </a:r>
            <a:r>
              <a:rPr lang="en-US" b="1" dirty="0" err="1">
                <a:latin typeface="Verdana" charset="0"/>
                <a:sym typeface="Symbol" charset="0"/>
              </a:rPr>
              <a:t></a:t>
            </a:r>
            <a:r>
              <a:rPr lang="en-US" b="1" i="1" dirty="0" err="1">
                <a:latin typeface="Verdana" charset="0"/>
              </a:rPr>
              <a:t>XWZ</a:t>
            </a:r>
            <a:r>
              <a:rPr lang="en-US" b="1" i="1" dirty="0">
                <a:latin typeface="Verdana" charset="0"/>
              </a:rPr>
              <a:t>  </a:t>
            </a:r>
            <a:r>
              <a:rPr lang="en-US" b="1" dirty="0">
                <a:latin typeface="Verdana" charset="0"/>
              </a:rPr>
              <a:t>= 121° and </a:t>
            </a:r>
            <a:r>
              <a:rPr lang="en-US" b="1" dirty="0" err="1">
                <a:latin typeface="Verdana" charset="0"/>
              </a:rPr>
              <a:t>m</a:t>
            </a:r>
            <a:r>
              <a:rPr lang="en-US" b="1" dirty="0" err="1">
                <a:latin typeface="Verdana" charset="0"/>
                <a:sym typeface="Symbol" charset="0"/>
              </a:rPr>
              <a:t></a:t>
            </a:r>
            <a:r>
              <a:rPr lang="en-US" b="1" i="1" dirty="0" err="1">
                <a:latin typeface="Verdana" charset="0"/>
              </a:rPr>
              <a:t>XWY</a:t>
            </a:r>
            <a:r>
              <a:rPr lang="en-US" b="1" i="1" dirty="0">
                <a:latin typeface="Verdana" charset="0"/>
              </a:rPr>
              <a:t> </a:t>
            </a:r>
            <a:r>
              <a:rPr lang="en-US" b="1" dirty="0">
                <a:latin typeface="Verdana" charset="0"/>
              </a:rPr>
              <a:t>= 59°.  </a:t>
            </a:r>
          </a:p>
          <a:p>
            <a:pPr eaLnBrk="1" hangingPunct="1"/>
            <a:r>
              <a:rPr lang="en-US" b="1" dirty="0">
                <a:latin typeface="Verdana" charset="0"/>
              </a:rPr>
              <a:t>Find </a:t>
            </a:r>
            <a:r>
              <a:rPr lang="en-US" b="1" dirty="0" err="1">
                <a:latin typeface="Verdana" charset="0"/>
              </a:rPr>
              <a:t>m</a:t>
            </a:r>
            <a:r>
              <a:rPr lang="en-US" b="1" dirty="0" err="1">
                <a:latin typeface="Verdana" charset="0"/>
                <a:sym typeface="Symbol" charset="0"/>
              </a:rPr>
              <a:t></a:t>
            </a:r>
            <a:r>
              <a:rPr lang="en-US" b="1" i="1" dirty="0" err="1">
                <a:latin typeface="Verdana" charset="0"/>
              </a:rPr>
              <a:t>YWZ</a:t>
            </a:r>
            <a:r>
              <a:rPr lang="en-US" b="1" dirty="0">
                <a:latin typeface="Verdana" charset="0"/>
              </a:rPr>
              <a:t>.</a:t>
            </a:r>
          </a:p>
        </p:txBody>
      </p:sp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1"/>
            <a:ext cx="34480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524000" y="42672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Verdana" charset="0"/>
              </a:rPr>
              <a:t>m</a:t>
            </a:r>
            <a:r>
              <a:rPr lang="en-US" sz="2400">
                <a:latin typeface="Verdana" charset="0"/>
                <a:sym typeface="Symbol" charset="0"/>
              </a:rPr>
              <a:t></a:t>
            </a:r>
            <a:r>
              <a:rPr lang="en-US" sz="2400" i="1">
                <a:latin typeface="Verdana" charset="0"/>
              </a:rPr>
              <a:t>YWZ </a:t>
            </a:r>
            <a:r>
              <a:rPr lang="en-US" sz="2400">
                <a:latin typeface="Verdana" charset="0"/>
              </a:rPr>
              <a:t>= m</a:t>
            </a:r>
            <a:r>
              <a:rPr lang="en-US" sz="2400">
                <a:latin typeface="Verdana" charset="0"/>
                <a:sym typeface="Symbol" charset="0"/>
              </a:rPr>
              <a:t></a:t>
            </a:r>
            <a:r>
              <a:rPr lang="en-US" sz="2400" i="1">
                <a:latin typeface="Verdana" charset="0"/>
              </a:rPr>
              <a:t>XWZ </a:t>
            </a:r>
            <a:r>
              <a:rPr lang="en-US" sz="2400">
                <a:latin typeface="Verdana" charset="0"/>
              </a:rPr>
              <a:t>– m</a:t>
            </a:r>
            <a:r>
              <a:rPr lang="en-US" sz="2400">
                <a:latin typeface="Verdana" charset="0"/>
                <a:sym typeface="Symbol" charset="0"/>
              </a:rPr>
              <a:t></a:t>
            </a:r>
            <a:r>
              <a:rPr lang="en-US" sz="2400" i="1">
                <a:latin typeface="Verdana" charset="0"/>
              </a:rPr>
              <a:t>XWY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573214" y="4800600"/>
            <a:ext cx="3455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Verdana" charset="0"/>
              </a:rPr>
              <a:t>m</a:t>
            </a:r>
            <a:r>
              <a:rPr lang="en-US" sz="2400">
                <a:latin typeface="Verdana" charset="0"/>
                <a:sym typeface="Symbol" charset="0"/>
              </a:rPr>
              <a:t></a:t>
            </a:r>
            <a:r>
              <a:rPr lang="en-US" sz="2400" i="1">
                <a:latin typeface="Verdana" charset="0"/>
              </a:rPr>
              <a:t>YWZ</a:t>
            </a:r>
            <a:r>
              <a:rPr lang="en-US"/>
              <a:t> </a:t>
            </a:r>
            <a:r>
              <a:rPr lang="en-US" sz="2400">
                <a:latin typeface="Verdana" charset="0"/>
              </a:rPr>
              <a:t>=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121</a:t>
            </a:r>
            <a:r>
              <a:rPr lang="en-US" sz="2400">
                <a:solidFill>
                  <a:srgbClr val="FF0000"/>
                </a:solidFill>
                <a:latin typeface="Verdana" charset="0"/>
                <a:sym typeface="Symbol" charset="0"/>
              </a:rPr>
              <a:t></a:t>
            </a:r>
            <a:r>
              <a:rPr lang="en-US" sz="2400" i="1"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–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59</a:t>
            </a:r>
            <a:r>
              <a:rPr lang="en-US" sz="2400">
                <a:solidFill>
                  <a:srgbClr val="FF0000"/>
                </a:solidFill>
                <a:latin typeface="Verdana" charset="0"/>
                <a:sym typeface="Symbol" charset="0"/>
              </a:rPr>
              <a:t></a:t>
            </a:r>
            <a:endParaRPr lang="en-US" sz="2400" i="1">
              <a:solidFill>
                <a:srgbClr val="FF0000"/>
              </a:solidFill>
              <a:latin typeface="Verdana" charset="0"/>
              <a:sym typeface="Symbol" charset="0"/>
            </a:endParaRP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1600200" y="5410200"/>
            <a:ext cx="2343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Verdana" charset="0"/>
              </a:rPr>
              <a:t>m</a:t>
            </a:r>
            <a:r>
              <a:rPr lang="en-US" sz="2400">
                <a:latin typeface="Verdana" charset="0"/>
                <a:sym typeface="Symbol" charset="0"/>
              </a:rPr>
              <a:t></a:t>
            </a:r>
            <a:r>
              <a:rPr lang="en-US" sz="2400" i="1">
                <a:latin typeface="Verdana" charset="0"/>
              </a:rPr>
              <a:t>YWZ</a:t>
            </a:r>
            <a:r>
              <a:rPr lang="en-US"/>
              <a:t> </a:t>
            </a:r>
            <a:r>
              <a:rPr lang="en-US" sz="2400">
                <a:latin typeface="Verdana" charset="0"/>
              </a:rPr>
              <a:t>= 62</a:t>
            </a:r>
            <a:r>
              <a:rPr lang="en-US" sz="2400">
                <a:latin typeface="Verdana" charset="0"/>
                <a:sym typeface="Symbol" charset="0"/>
              </a:rPr>
              <a:t></a:t>
            </a:r>
            <a:endParaRPr lang="en-US" sz="2400" i="1">
              <a:latin typeface="Verdana" charset="0"/>
              <a:sym typeface="Symbol" charset="0"/>
            </a:endParaRP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6207126" y="4267200"/>
            <a:ext cx="2093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66FF"/>
                </a:solidFill>
                <a:latin typeface="Verdana" charset="0"/>
                <a:sym typeface="Symbol" charset="0"/>
              </a:rPr>
              <a:t> </a:t>
            </a:r>
            <a:r>
              <a:rPr lang="en-US" sz="2400" i="1">
                <a:solidFill>
                  <a:srgbClr val="3366FF"/>
                </a:solidFill>
                <a:latin typeface="Verdana" charset="0"/>
                <a:sym typeface="Symbol" charset="0"/>
              </a:rPr>
              <a:t>Add. Post.</a:t>
            </a:r>
            <a:endParaRPr lang="en-US" sz="2400" i="1">
              <a:solidFill>
                <a:srgbClr val="3366FF"/>
              </a:solidFill>
              <a:latin typeface="Verdana" charset="0"/>
            </a:endParaRP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251576" y="4800600"/>
            <a:ext cx="449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latin typeface="Verdana" charset="0"/>
                <a:sym typeface="Symbol" charset="0"/>
              </a:rPr>
              <a:t>Substitute the given values.</a:t>
            </a:r>
            <a:endParaRPr lang="en-US" sz="2400" i="1">
              <a:solidFill>
                <a:srgbClr val="3366FF"/>
              </a:solidFill>
              <a:latin typeface="Verdana" charset="0"/>
            </a:endParaRPr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6251575" y="5410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3366FF"/>
                </a:solidFill>
                <a:latin typeface="Verdana" charset="0"/>
                <a:sym typeface="Symbol" charset="0"/>
              </a:rPr>
              <a:t>Subtract.</a:t>
            </a:r>
            <a:endParaRPr lang="en-US" sz="2400" i="1">
              <a:solidFill>
                <a:srgbClr val="3366FF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08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6" grpId="0"/>
      <p:bldP spid="53264" grpId="0"/>
      <p:bldP spid="53265" grpId="0"/>
      <p:bldP spid="53266" grpId="0"/>
      <p:bldP spid="532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36" y="1829732"/>
            <a:ext cx="5003914" cy="374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214116" y="722862"/>
            <a:ext cx="8237538" cy="830263"/>
            <a:chOff x="336" y="1152"/>
            <a:chExt cx="5189" cy="523"/>
          </a:xfrm>
        </p:grpSpPr>
        <p:sp>
          <p:nvSpPr>
            <p:cNvPr id="6" name="Text Box 2"/>
            <p:cNvSpPr txBox="1">
              <a:spLocks noChangeArrowheads="1"/>
            </p:cNvSpPr>
            <p:nvPr/>
          </p:nvSpPr>
          <p:spPr bwMode="auto">
            <a:xfrm>
              <a:off x="336" y="1152"/>
              <a:ext cx="518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i="1" dirty="0">
                  <a:latin typeface="Verdana" charset="0"/>
                </a:rPr>
                <a:t>KM</a:t>
              </a:r>
              <a:r>
                <a:rPr lang="en-US" sz="2400" b="1" dirty="0">
                  <a:latin typeface="Verdana" charset="0"/>
                </a:rPr>
                <a:t> bisects </a:t>
              </a:r>
              <a:r>
                <a:rPr lang="en-US" sz="2400" b="1" dirty="0">
                  <a:latin typeface="Verdana" charset="0"/>
                  <a:sym typeface="Symbol" charset="0"/>
                </a:rPr>
                <a:t></a:t>
              </a:r>
              <a:r>
                <a:rPr lang="en-US" sz="2400" b="1" i="1" dirty="0">
                  <a:latin typeface="Verdana" charset="0"/>
                </a:rPr>
                <a:t>JKL.</a:t>
              </a:r>
            </a:p>
            <a:p>
              <a:r>
                <a:rPr lang="en-US" sz="2400" b="1" dirty="0">
                  <a:latin typeface="Verdana" charset="0"/>
                </a:rPr>
                <a:t>Find </a:t>
              </a:r>
              <a:r>
                <a:rPr lang="en-US" sz="2400" b="1" dirty="0" err="1">
                  <a:latin typeface="Verdana" charset="0"/>
                </a:rPr>
                <a:t>m</a:t>
              </a:r>
              <a:r>
                <a:rPr lang="en-US" sz="2400" b="1" dirty="0" err="1">
                  <a:latin typeface="Verdana" charset="0"/>
                  <a:sym typeface="Symbol" charset="0"/>
                </a:rPr>
                <a:t></a:t>
              </a:r>
              <a:r>
                <a:rPr lang="en-US" sz="2400" b="1" i="1" dirty="0" err="1">
                  <a:latin typeface="Verdana" charset="0"/>
                </a:rPr>
                <a:t>JKM</a:t>
              </a:r>
              <a:r>
                <a:rPr lang="en-US" sz="2400" b="1" dirty="0">
                  <a:latin typeface="Verdana" charset="0"/>
                </a:rPr>
                <a:t>.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384" y="1191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295918" y="5894232"/>
                <a:ext cx="18934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Verdana" charset="0"/>
                  </a:rPr>
                  <a:t>m</a:t>
                </a:r>
                <a:r>
                  <a:rPr lang="en-US" b="1" dirty="0" err="1">
                    <a:solidFill>
                      <a:srgbClr val="FF0000"/>
                    </a:solidFill>
                    <a:latin typeface="Verdana" charset="0"/>
                    <a:sym typeface="Symbol" charset="0"/>
                  </a:rPr>
                  <a:t></a:t>
                </a:r>
                <a:r>
                  <a:rPr lang="en-US" b="1" i="1" dirty="0" err="1">
                    <a:solidFill>
                      <a:srgbClr val="FF0000"/>
                    </a:solidFill>
                    <a:latin typeface="Verdana" charset="0"/>
                  </a:rPr>
                  <a:t>JKM</a:t>
                </a:r>
                <a:r>
                  <a:rPr lang="en-US" b="1" i="1" dirty="0">
                    <a:solidFill>
                      <a:srgbClr val="FF0000"/>
                    </a:solidFill>
                    <a:latin typeface="Verdana" charset="0"/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  <a:latin typeface="Verdana" charset="0"/>
                  </a:rPr>
                  <a:t>= </a:t>
                </a:r>
                <a:r>
                  <a:rPr lang="en-US" b="1" dirty="0">
                    <a:solidFill>
                      <a:srgbClr val="FF0000"/>
                    </a:solidFill>
                    <a:latin typeface="Verdana" charset="0"/>
                  </a:rPr>
                  <a:t>30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918" y="5894232"/>
                <a:ext cx="1893467" cy="369332"/>
              </a:xfrm>
              <a:prstGeom prst="rect">
                <a:avLst/>
              </a:prstGeom>
              <a:blipFill>
                <a:blip r:embed="rId3"/>
                <a:stretch>
                  <a:fillRect l="-2903" t="-1166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 rot="19556764">
            <a:off x="3818048" y="3302123"/>
            <a:ext cx="19013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Verdana" charset="0"/>
              </a:rPr>
              <a:t>(4</a:t>
            </a:r>
            <a:r>
              <a:rPr lang="en-US" b="1" i="1" dirty="0">
                <a:latin typeface="Verdana" charset="0"/>
              </a:rPr>
              <a:t>x </a:t>
            </a:r>
            <a:r>
              <a:rPr lang="en-US" b="1" dirty="0">
                <a:latin typeface="Verdana" charset="0"/>
              </a:rPr>
              <a:t>+ 6)°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86451" y="4126564"/>
            <a:ext cx="1614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Verdana" charset="0"/>
              </a:rPr>
              <a:t>(7</a:t>
            </a:r>
            <a:r>
              <a:rPr lang="en-US" b="1" i="1" dirty="0">
                <a:latin typeface="Verdana" charset="0"/>
              </a:rPr>
              <a:t>x </a:t>
            </a:r>
            <a:r>
              <a:rPr lang="en-US" b="1" dirty="0">
                <a:latin typeface="Verdana" charset="0"/>
              </a:rPr>
              <a:t>– 12)°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1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with your table group</a:t>
            </a:r>
          </a:p>
          <a:p>
            <a:r>
              <a:rPr lang="en-US" dirty="0"/>
              <a:t>Remember your group norms!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Midpoint Exploration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918076-B21B-7743-8A25-C8F51EDE5ADB}"/>
                  </a:ext>
                </a:extLst>
              </p14:cNvPr>
              <p14:cNvContentPartPr/>
              <p14:nvPr/>
            </p14:nvContentPartPr>
            <p14:xfrm>
              <a:off x="6267545" y="6910743"/>
              <a:ext cx="360" cy="10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918076-B21B-7743-8A25-C8F51EDE5A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55305" y="6898503"/>
                <a:ext cx="24840" cy="3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90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Widescreen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Cambria Math</vt:lpstr>
      <vt:lpstr>Symbol</vt:lpstr>
      <vt:lpstr>Verdana</vt:lpstr>
      <vt:lpstr>Office Theme</vt:lpstr>
      <vt:lpstr>PowerPoint Presentation</vt:lpstr>
      <vt:lpstr>Segment Addition Postulate</vt:lpstr>
      <vt:lpstr>PowerPoint Presentation</vt:lpstr>
      <vt:lpstr>PowerPoint Presentation</vt:lpstr>
      <vt:lpstr>PowerPoint Presentation</vt:lpstr>
      <vt:lpstr>Angle Addition Postulate</vt:lpstr>
      <vt:lpstr>PowerPoint Presentation</vt:lpstr>
      <vt:lpstr>PowerPoint Presentation</vt:lpstr>
      <vt:lpstr>Midpoint Exploration</vt:lpstr>
      <vt:lpstr>Midpoint Formula</vt:lpstr>
      <vt:lpstr>PowerPoint Presentation</vt:lpstr>
      <vt:lpstr>Answers to 5-8</vt:lpstr>
      <vt:lpstr>Distance</vt:lpstr>
      <vt:lpstr>Distance Formula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Niemiec, Alyssa</dc:creator>
  <cp:lastModifiedBy>Niemiec, Alyssa</cp:lastModifiedBy>
  <cp:revision>1</cp:revision>
  <dcterms:created xsi:type="dcterms:W3CDTF">2020-01-12T19:14:23Z</dcterms:created>
  <dcterms:modified xsi:type="dcterms:W3CDTF">2020-01-12T19:15:23Z</dcterms:modified>
</cp:coreProperties>
</file>