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61" r:id="rId2"/>
    <p:sldId id="262" r:id="rId3"/>
    <p:sldId id="263" r:id="rId4"/>
    <p:sldId id="264" r:id="rId5"/>
    <p:sldId id="266" r:id="rId6"/>
    <p:sldId id="267" r:id="rId7"/>
    <p:sldId id="270" r:id="rId8"/>
    <p:sldId id="271" r:id="rId9"/>
    <p:sldId id="272" r:id="rId10"/>
    <p:sldId id="308" r:id="rId11"/>
    <p:sldId id="309" r:id="rId12"/>
    <p:sldId id="322" r:id="rId13"/>
    <p:sldId id="306" r:id="rId14"/>
    <p:sldId id="307" r:id="rId15"/>
    <p:sldId id="319" r:id="rId16"/>
    <p:sldId id="320" r:id="rId17"/>
    <p:sldId id="323" r:id="rId18"/>
    <p:sldId id="32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21" r:id="rId46"/>
    <p:sldId id="314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EC008-1E70-B14A-8140-E1665815867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57C47-7817-3A45-BA27-84222C7C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4C93-8915-430A-88CD-61AD083BB72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4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2123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2417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932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582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DDE9EC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C714B05-DC28-4FEB-B1F1-D690658CAA8F}" type="slidenum">
              <a:rPr lang="en-US" smtClean="0">
                <a:solidFill>
                  <a:srgbClr val="DDE9EC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05824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824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5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033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36065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644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562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C284-943F-4B2D-8C5D-8DF073D0D5DC}" type="datetimeFigureOut">
              <a:rPr lang="en-US" smtClean="0">
                <a:solidFill>
                  <a:srgbClr val="DDE9EC"/>
                </a:solidFill>
                <a:latin typeface="Gill Sans MT"/>
              </a:rPr>
              <a:pPr/>
              <a:t>2/4/2020</a:t>
            </a:fld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B05-DC28-4FEB-B1F1-D690658CAA8F}" type="slidenum">
              <a:rPr lang="en-US" smtClean="0">
                <a:solidFill>
                  <a:srgbClr val="DDE9EC"/>
                </a:solidFill>
                <a:latin typeface="Gill Sans MT"/>
              </a:rPr>
              <a:pPr/>
              <a:t>‹#›</a:t>
            </a:fld>
            <a:endParaRPr lang="en-US">
              <a:solidFill>
                <a:srgbClr val="DDE9EC"/>
              </a:solidFill>
              <a:latin typeface="Gill Sans M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3533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fld id="{185AC284-943F-4B2D-8C5D-8DF073D0D5DC}" type="datetimeFigureOut">
              <a:rPr lang="en-US" smtClean="0">
                <a:solidFill>
                  <a:srgbClr val="464653"/>
                </a:solidFill>
                <a:latin typeface="Gill Sans MT"/>
              </a:rPr>
              <a:pPr defTabSz="914400"/>
              <a:t>2/4/2020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fld id="{CC714B05-DC28-4FEB-B1F1-D690658CAA8F}" type="slidenum">
              <a:rPr lang="en-US" smtClean="0">
                <a:solidFill>
                  <a:srgbClr val="464653"/>
                </a:solidFill>
                <a:latin typeface="Gill Sans MT"/>
              </a:rPr>
              <a:pPr defTabSz="914400"/>
              <a:t>‹#›</a:t>
            </a:fld>
            <a:endParaRPr lang="en-US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5" y="646748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444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Answers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1. a = 60, b = 120, c = 120 </a:t>
            </a:r>
          </a:p>
          <a:p>
            <a:r>
              <a:rPr lang="en-US" dirty="0"/>
              <a:t>2. a = 90, b = 90, c = 50</a:t>
            </a:r>
          </a:p>
          <a:p>
            <a:r>
              <a:rPr lang="en-US" dirty="0"/>
              <a:t>3. a = 77, b = 52, c = 77, d = 51</a:t>
            </a:r>
          </a:p>
          <a:p>
            <a:r>
              <a:rPr lang="en-US" dirty="0"/>
              <a:t>4. a = 60, b = 120, c = 120, d= 115, e = 65,</a:t>
            </a:r>
          </a:p>
          <a:p>
            <a:pPr marL="0" indent="0">
              <a:buNone/>
            </a:pPr>
            <a:r>
              <a:rPr lang="en-US" dirty="0"/>
              <a:t>	 f =115, g = 125, h =55, I =125</a:t>
            </a:r>
          </a:p>
          <a:p>
            <a:r>
              <a:rPr lang="en-US" dirty="0"/>
              <a:t>5. a = 90, b = 163, c = 17, d = 110, e = 70</a:t>
            </a:r>
          </a:p>
          <a:p>
            <a:r>
              <a:rPr lang="en-US" dirty="0"/>
              <a:t>6. They should add up to 180 degrees.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0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NOTES!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Alternate Interior:</a:t>
            </a:r>
            <a:r>
              <a:rPr lang="en-US" sz="2800" dirty="0">
                <a:solidFill>
                  <a:srgbClr val="FF0000"/>
                </a:solidFill>
              </a:rPr>
              <a:t>   4 and   5,    3 and   6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Same-side Interior:</a:t>
            </a:r>
            <a:r>
              <a:rPr lang="en-US" sz="2800" dirty="0">
                <a:solidFill>
                  <a:srgbClr val="FF0000"/>
                </a:solidFill>
              </a:rPr>
              <a:t>   3 and   5,    4 and   6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Alternate Exterior:</a:t>
            </a:r>
            <a:r>
              <a:rPr lang="en-US" sz="2800" dirty="0">
                <a:solidFill>
                  <a:srgbClr val="FF0000"/>
                </a:solidFill>
              </a:rPr>
              <a:t>   1 and   8,    2 and   7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Corresponding: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1 and   5,   2 and   6,   3 and   7,   4 and   8</a:t>
            </a:r>
            <a:endParaRPr lang="en-US" sz="1800" b="1" u="sng" dirty="0">
              <a:solidFill>
                <a:srgbClr val="FF0000"/>
              </a:solidFill>
            </a:endParaRPr>
          </a:p>
          <a:p>
            <a:endParaRPr lang="en-US" sz="2800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59164" y="4166190"/>
            <a:ext cx="2895600" cy="38546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801091" y="3272134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63964" y="5519728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0383" y="388279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9536" y="38827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5928" y="427765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4253" y="433563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128" y="510199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0328" y="51019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9009" y="550823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66209" y="55082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8</a:t>
            </a:r>
          </a:p>
        </p:txBody>
      </p:sp>
      <p:sp>
        <p:nvSpPr>
          <p:cNvPr id="15" name="Freeform 14"/>
          <p:cNvSpPr/>
          <p:nvPr/>
        </p:nvSpPr>
        <p:spPr>
          <a:xfrm>
            <a:off x="4051847" y="13789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108815" y="13789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718415" y="13789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836611" y="13789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137879" y="185144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194847" y="185144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804447" y="185144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922643" y="185144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137879" y="23695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194847" y="23695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04447" y="23695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922643" y="2369574"/>
            <a:ext cx="172065" cy="221226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523998" y="2995601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180895" y="2995600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499215" y="2995601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194848" y="2993331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566015" y="2993330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251815" y="2993329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6556615" y="2991171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7242415" y="2991170"/>
            <a:ext cx="86032" cy="110613"/>
          </a:xfrm>
          <a:custGeom>
            <a:avLst/>
            <a:gdLst>
              <a:gd name="connsiteX0" fmla="*/ 157317 w 172065"/>
              <a:gd name="connsiteY0" fmla="*/ 0 h 221226"/>
              <a:gd name="connsiteX1" fmla="*/ 0 w 172065"/>
              <a:gd name="connsiteY1" fmla="*/ 221226 h 221226"/>
              <a:gd name="connsiteX2" fmla="*/ 172065 w 172065"/>
              <a:gd name="connsiteY2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65" h="221226">
                <a:moveTo>
                  <a:pt x="157317" y="0"/>
                </a:moveTo>
                <a:lnTo>
                  <a:pt x="0" y="221226"/>
                </a:lnTo>
                <a:lnTo>
                  <a:pt x="172065" y="221226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2745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81" y="2679992"/>
            <a:ext cx="8338890" cy="496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3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Corresponding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If the lines are parallel, corresponding angles will be congruent!!!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668" y="3607567"/>
            <a:ext cx="306070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11970" y="2997968"/>
            <a:ext cx="1600199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02369" y="4401833"/>
            <a:ext cx="2921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3572" y="3093972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5417" y="3878613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668" y="3366691"/>
            <a:ext cx="2915787" cy="425663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321970" y="3009077"/>
            <a:ext cx="1600199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12369" y="4412942"/>
            <a:ext cx="2921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9179" y="3070843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55417" y="3889722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074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78" y="-32327"/>
            <a:ext cx="7498080" cy="870527"/>
          </a:xfrm>
        </p:spPr>
        <p:txBody>
          <a:bodyPr/>
          <a:lstStyle/>
          <a:p>
            <a:r>
              <a:rPr lang="en-US" dirty="0"/>
              <a:t>DISCUSS WITH YOUR GROUP: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790688" cy="5410200"/>
          </a:xfrm>
        </p:spPr>
        <p:txBody>
          <a:bodyPr>
            <a:normAutofit/>
          </a:bodyPr>
          <a:lstStyle/>
          <a:p>
            <a:r>
              <a:rPr lang="en-US" sz="2800" b="1" i="1" dirty="0"/>
              <a:t>If lines m and n are parallel, </a:t>
            </a:r>
            <a:r>
              <a:rPr lang="en-US" sz="2400" dirty="0"/>
              <a:t>which angles are congruent to each other?</a:t>
            </a:r>
          </a:p>
          <a:p>
            <a:r>
              <a:rPr lang="en-US" sz="2400" b="1" dirty="0"/>
              <a:t> </a:t>
            </a:r>
            <a:r>
              <a:rPr lang="en-US" sz="2400" dirty="0"/>
              <a:t>Discuss in groups: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Which angles do you think are congruent?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Why do you think they are congruent?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Does your group all agree or not?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8309" y="4702220"/>
            <a:ext cx="5308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333009" y="3886200"/>
            <a:ext cx="1723737" cy="294409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41309" y="462389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3709" y="52720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94200" y="37015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9909" y="5648886"/>
            <a:ext cx="5308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33009" y="426920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9818" y="426097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43136" y="466111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70318" y="468918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7936" y="522584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08600" y="522584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3800" y="561288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57536" y="561288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206250" y="4574884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 rot="5400000">
            <a:off x="3231422" y="5498581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9" y="3477170"/>
            <a:ext cx="296981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WHAT IS THIS SYMBOL????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89909" y="4269205"/>
            <a:ext cx="774143" cy="19137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52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Same Side Interior Angles Postulate: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3200" dirty="0"/>
              <a:t>If two parallel lines are cut by a transversal, </a:t>
            </a:r>
            <a:r>
              <a:rPr lang="en-US" sz="3200" dirty="0">
                <a:solidFill>
                  <a:srgbClr val="660066"/>
                </a:solidFill>
              </a:rPr>
              <a:t>then the pairs of same-side interior angles are supplementary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3200" dirty="0">
              <a:solidFill>
                <a:srgbClr val="3366FF"/>
              </a:solidFill>
            </a:endParaRPr>
          </a:p>
          <a:p>
            <a:r>
              <a:rPr lang="en-US" dirty="0"/>
              <a:t>Corresponding Angles Theorem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3200" dirty="0"/>
              <a:t>If two parallel lines are cut by a transversal, then </a:t>
            </a:r>
            <a:r>
              <a:rPr lang="en-US" sz="3200" dirty="0">
                <a:solidFill>
                  <a:srgbClr val="660066"/>
                </a:solidFill>
              </a:rPr>
              <a:t>the pairs of corresponding angles have the same measure</a:t>
            </a:r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Alternate Interior Angles Theorem:</a:t>
            </a:r>
          </a:p>
          <a:p>
            <a:pPr lvl="1"/>
            <a:r>
              <a:rPr lang="en-US" sz="2800" dirty="0"/>
              <a:t>If two parallel lines are cut by a transversal, then </a:t>
            </a:r>
            <a:r>
              <a:rPr lang="en-US" sz="2800" dirty="0">
                <a:solidFill>
                  <a:srgbClr val="660066"/>
                </a:solidFill>
              </a:rPr>
              <a:t>the pairs of alternate interior angles have the same measure</a:t>
            </a:r>
          </a:p>
          <a:p>
            <a:pPr lvl="1"/>
            <a:endParaRPr lang="en-US" sz="2800" dirty="0">
              <a:solidFill>
                <a:srgbClr val="660066"/>
              </a:solidFill>
            </a:endParaRPr>
          </a:p>
          <a:p>
            <a:pPr lvl="1"/>
            <a:endParaRPr lang="en-US" sz="2800" dirty="0">
              <a:solidFill>
                <a:srgbClr val="660066"/>
              </a:solidFill>
            </a:endParaRPr>
          </a:p>
          <a:p>
            <a:r>
              <a:rPr lang="en-US" sz="3200" dirty="0"/>
              <a:t>Alternate Exterior Angles Theorem:</a:t>
            </a:r>
          </a:p>
          <a:p>
            <a:pPr lvl="1"/>
            <a:r>
              <a:rPr lang="en-US" sz="2800" dirty="0"/>
              <a:t>If two parallel lines are cut by a transversal, then </a:t>
            </a:r>
            <a:r>
              <a:rPr lang="en-US" sz="2800" dirty="0">
                <a:solidFill>
                  <a:srgbClr val="660066"/>
                </a:solidFill>
              </a:rPr>
              <a:t>the pairs of alternate exterior angles have the same measure</a:t>
            </a:r>
          </a:p>
          <a:p>
            <a:pPr lvl="1"/>
            <a:endParaRPr lang="en-US" sz="2800" dirty="0">
              <a:solidFill>
                <a:srgbClr val="660066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9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BINDER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IF THE LINES ARE PARALLEL: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Alternate Interior: congruent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Alternate Exterior: congruent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Same-side Interior: supplementary</a:t>
            </a:r>
          </a:p>
        </p:txBody>
      </p:sp>
    </p:spTree>
    <p:extLst>
      <p:ext uri="{BB962C8B-B14F-4D97-AF65-F5344CB8AC3E}">
        <p14:creationId xmlns:p14="http://schemas.microsoft.com/office/powerpoint/2010/main" val="2004566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One angle measure is given. Find the measures of </a:t>
            </a:r>
            <a:r>
              <a:rPr lang="en-US" b="1" dirty="0">
                <a:solidFill>
                  <a:srgbClr val="FF0000"/>
                </a:solidFill>
              </a:rPr>
              <a:t>ALL </a:t>
            </a:r>
            <a:r>
              <a:rPr lang="en-US" dirty="0">
                <a:solidFill>
                  <a:srgbClr val="FF0000"/>
                </a:solidFill>
              </a:rPr>
              <a:t>other angles.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0" y="3657600"/>
            <a:ext cx="458008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598887" y="2661472"/>
            <a:ext cx="1828801" cy="335832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41137" y="4905739"/>
            <a:ext cx="43688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64003" y="3124200"/>
            <a:ext cx="820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35</a:t>
            </a:r>
            <a:r>
              <a:rPr lang="en-US" sz="2800" b="1" baseline="30000" dirty="0">
                <a:solidFill>
                  <a:srgbClr val="00B0F0"/>
                </a:solidFill>
              </a:rPr>
              <a:t>o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9482" y="32004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0882" y="3653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8082" y="3653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03682" y="44913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60882" y="44913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75082" y="490574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2282" y="49057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Isosceles Triangle 19"/>
          <p:cNvSpPr/>
          <p:nvPr/>
        </p:nvSpPr>
        <p:spPr>
          <a:xfrm rot="5400000">
            <a:off x="1707573" y="4777507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 rot="5400000">
            <a:off x="1936173" y="3533120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3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angle measure is given. Find the measures of </a:t>
            </a:r>
            <a:r>
              <a:rPr lang="en-US" b="1" dirty="0"/>
              <a:t>ALL </a:t>
            </a:r>
            <a:r>
              <a:rPr lang="en-US" dirty="0"/>
              <a:t>other angles.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86663" y="3110345"/>
            <a:ext cx="846282" cy="2667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752600" y="4343400"/>
            <a:ext cx="4648200" cy="609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7400" y="3157210"/>
            <a:ext cx="914400" cy="286259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83466" y="4442094"/>
            <a:ext cx="1049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98</a:t>
            </a:r>
            <a:r>
              <a:rPr lang="en-US" sz="2800" b="1" baseline="30000" dirty="0">
                <a:solidFill>
                  <a:srgbClr val="00B0F0"/>
                </a:solidFill>
              </a:rPr>
              <a:t>o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440927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6458" y="401236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1331" y="396752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48709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483019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439400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9800" y="44421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Isosceles Triangle 20"/>
          <p:cNvSpPr/>
          <p:nvPr/>
        </p:nvSpPr>
        <p:spPr>
          <a:xfrm rot="20666294">
            <a:off x="1981200" y="3533121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 rot="20666294">
            <a:off x="5193834" y="3374027"/>
            <a:ext cx="4572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7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379519" y="1768764"/>
            <a:ext cx="609599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91000" y="23622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74719" y="244063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4267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93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01 at 9.17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310"/>
            <a:ext cx="9144000" cy="46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8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23994" y="3429000"/>
            <a:ext cx="411000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578592" cy="287244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85900" y="4883299"/>
            <a:ext cx="44958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5305" y="329529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411181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45913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19930" y="2445139"/>
            <a:ext cx="4138375" cy="159346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79518" y="3330714"/>
            <a:ext cx="3496310" cy="171892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79518" y="33307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9518" y="245497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6898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3627" y="17687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91000" y="23622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0536" y="350520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4267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1647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204183" y="2669961"/>
            <a:ext cx="4405760" cy="136567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149764" y="3390900"/>
            <a:ext cx="4387272" cy="1752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509" y="344932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345948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84038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3627" y="17687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91000" y="23622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85918" y="2889678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3352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3035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75215" y="3352800"/>
            <a:ext cx="451717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139078" y="2651842"/>
            <a:ext cx="3074924" cy="285238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4876800"/>
            <a:ext cx="4468385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0958" y="265184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406068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7508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19557" y="1433741"/>
            <a:ext cx="2355811" cy="344305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940238" y="2241807"/>
            <a:ext cx="2070259" cy="3114963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7463" y="290483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99032" y="374871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9630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3627" y="17687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7432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91000" y="23622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73055" y="345605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43213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7638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07346" y="2192563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8744" y="358299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2645924" y="2217916"/>
            <a:ext cx="5184843" cy="2042809"/>
          </a:xfrm>
          <a:custGeom>
            <a:avLst/>
            <a:gdLst>
              <a:gd name="connsiteX0" fmla="*/ 0 w 5184843"/>
              <a:gd name="connsiteY0" fmla="*/ 0 h 2042809"/>
              <a:gd name="connsiteX1" fmla="*/ 3900792 w 5184843"/>
              <a:gd name="connsiteY1" fmla="*/ 0 h 2042809"/>
              <a:gd name="connsiteX2" fmla="*/ 963039 w 5184843"/>
              <a:gd name="connsiteY2" fmla="*/ 2042809 h 2042809"/>
              <a:gd name="connsiteX3" fmla="*/ 5184843 w 5184843"/>
              <a:gd name="connsiteY3" fmla="*/ 2033081 h 204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4843" h="2042809">
                <a:moveTo>
                  <a:pt x="0" y="0"/>
                </a:moveTo>
                <a:lnTo>
                  <a:pt x="3900792" y="0"/>
                </a:lnTo>
                <a:lnTo>
                  <a:pt x="963039" y="2042809"/>
                </a:lnTo>
                <a:lnTo>
                  <a:pt x="5184843" y="203308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7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39617" y="497371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6329" y="500576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536876" y="5638800"/>
            <a:ext cx="5159324" cy="1263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2536876" y="2222434"/>
            <a:ext cx="990600" cy="3429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5475829" y="2222434"/>
            <a:ext cx="990600" cy="3429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758" y="1271525"/>
            <a:ext cx="4168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Corresponding</a:t>
            </a:r>
          </a:p>
        </p:txBody>
      </p:sp>
    </p:spTree>
    <p:extLst>
      <p:ext uri="{BB962C8B-B14F-4D97-AF65-F5344CB8AC3E}">
        <p14:creationId xmlns:p14="http://schemas.microsoft.com/office/powerpoint/2010/main" val="26194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1 at 9.1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012"/>
            <a:ext cx="9144000" cy="1680456"/>
          </a:xfrm>
          <a:prstGeom prst="rect">
            <a:avLst/>
          </a:prstGeom>
        </p:spPr>
      </p:pic>
      <p:pic>
        <p:nvPicPr>
          <p:cNvPr id="3" name="Picture 2" descr="Screen Shot 2015-09-01 at 9.17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78" y="1917700"/>
            <a:ext cx="66421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60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77" y="1417638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2514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4016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" name="Trapezoid 3"/>
          <p:cNvSpPr/>
          <p:nvPr/>
        </p:nvSpPr>
        <p:spPr>
          <a:xfrm>
            <a:off x="2286000" y="2514600"/>
            <a:ext cx="4800600" cy="2209800"/>
          </a:xfrm>
          <a:prstGeom prst="trapezoid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1503780"/>
            <a:ext cx="5225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Same-side interior</a:t>
            </a:r>
          </a:p>
        </p:txBody>
      </p:sp>
    </p:spTree>
    <p:extLst>
      <p:ext uri="{BB962C8B-B14F-4D97-AF65-F5344CB8AC3E}">
        <p14:creationId xmlns:p14="http://schemas.microsoft.com/office/powerpoint/2010/main" val="272178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/>
              <a:t>type of angle</a:t>
            </a:r>
            <a:r>
              <a:rPr lang="en-US" dirty="0"/>
              <a:t>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47800" y="4495800"/>
            <a:ext cx="64770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62200" y="3124200"/>
            <a:ext cx="609600" cy="13716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3144982"/>
            <a:ext cx="1524000" cy="1388918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95803" y="2667005"/>
            <a:ext cx="840509" cy="1891145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6309" y="2691245"/>
            <a:ext cx="2048469" cy="18669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0978" y="39403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30475" y="395698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5" name="Isosceles Triangle 24"/>
          <p:cNvSpPr/>
          <p:nvPr/>
        </p:nvSpPr>
        <p:spPr>
          <a:xfrm rot="1103414">
            <a:off x="2574512" y="3530112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103414">
            <a:off x="4881168" y="3253408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8020838">
            <a:off x="3177314" y="3391758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18020838">
            <a:off x="3386283" y="3585164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8020838">
            <a:off x="6128488" y="347505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8020838">
            <a:off x="6337457" y="3668464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95758" y="1271525"/>
            <a:ext cx="4168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Corresponding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6575" y="5036257"/>
            <a:ext cx="3749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 ARE THERE TWO ARROWS???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71800" y="3814333"/>
            <a:ext cx="437568" cy="1221924"/>
          </a:xfrm>
          <a:prstGeom prst="straightConnector1">
            <a:avLst/>
          </a:prstGeom>
          <a:ln w="38100">
            <a:solidFill>
              <a:srgbClr val="3366FF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40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dirty="0"/>
              <a:t>ALWAYS </a:t>
            </a:r>
            <a:r>
              <a:rPr lang="en-US" dirty="0"/>
              <a:t>true about alternate interior angles when two parallel lines are cut by a transversal?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78364" y="350520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020296" y="2432880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83164" y="4680466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52800" y="344869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343930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42730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427304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Isosceles Triangle 10"/>
          <p:cNvSpPr/>
          <p:nvPr/>
        </p:nvSpPr>
        <p:spPr>
          <a:xfrm rot="5400000">
            <a:off x="4657158" y="3397171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5165929" y="4611905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24200" y="305830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5421" y="5803017"/>
            <a:ext cx="5225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They are congruent</a:t>
            </a:r>
          </a:p>
        </p:txBody>
      </p:sp>
    </p:spTree>
    <p:extLst>
      <p:ext uri="{BB962C8B-B14F-4D97-AF65-F5344CB8AC3E}">
        <p14:creationId xmlns:p14="http://schemas.microsoft.com/office/powerpoint/2010/main" val="20334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dirty="0"/>
              <a:t>ALWAYS </a:t>
            </a:r>
            <a:r>
              <a:rPr lang="en-US" dirty="0"/>
              <a:t>true about same-side interior angles when two parallel lines are cut by a transversal?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78364" y="350520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020296" y="2432880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83164" y="4680466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52800" y="344869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343930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42730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427304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1" name="Isosceles Triangle 10"/>
          <p:cNvSpPr/>
          <p:nvPr/>
        </p:nvSpPr>
        <p:spPr>
          <a:xfrm rot="5400000">
            <a:off x="4657158" y="3397171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5165929" y="4611905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466" y="5861879"/>
            <a:ext cx="6203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They are supplementary</a:t>
            </a:r>
          </a:p>
        </p:txBody>
      </p:sp>
    </p:spTree>
    <p:extLst>
      <p:ext uri="{BB962C8B-B14F-4D97-AF65-F5344CB8AC3E}">
        <p14:creationId xmlns:p14="http://schemas.microsoft.com/office/powerpoint/2010/main" val="4637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dirty="0"/>
              <a:t>ALWAYS </a:t>
            </a:r>
            <a:r>
              <a:rPr lang="en-US" dirty="0"/>
              <a:t>true about alternate exterior angles when two parallel lines are cut by a transversal?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78364" y="350520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020296" y="2432880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83164" y="4680466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25800" y="31197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5664" y="31197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46437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46437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Isosceles Triangle 10"/>
          <p:cNvSpPr/>
          <p:nvPr/>
        </p:nvSpPr>
        <p:spPr>
          <a:xfrm rot="5400000">
            <a:off x="4657158" y="3397171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5165929" y="4611905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3429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35464" y="5861879"/>
            <a:ext cx="5225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They are congruent</a:t>
            </a:r>
          </a:p>
        </p:txBody>
      </p:sp>
    </p:spTree>
    <p:extLst>
      <p:ext uri="{BB962C8B-B14F-4D97-AF65-F5344CB8AC3E}">
        <p14:creationId xmlns:p14="http://schemas.microsoft.com/office/powerpoint/2010/main" val="218848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3627" y="1842003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2816439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91000" y="2435439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79518" y="266403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434043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2739" y="651301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30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623127" y="2435449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000500" y="3121249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95539" y="2126402"/>
                <a:ext cx="444846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alternate exterior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537" y="2126397"/>
                <a:ext cx="4448463" cy="1938992"/>
              </a:xfrm>
              <a:prstGeom prst="rect">
                <a:avLst/>
              </a:prstGeom>
              <a:blipFill>
                <a:blip r:embed="rId3"/>
                <a:stretch>
                  <a:fillRect t="-5660" r="-3699" b="-1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8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57671" y="3571817"/>
            <a:ext cx="4936955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371600" y="3150989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57671" y="4487725"/>
            <a:ext cx="451771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72637" y="3403873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5964" y="385406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45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95539" y="2126402"/>
                <a:ext cx="444846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𝟏𝟑𝟓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same-side interior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537" y="2126397"/>
                <a:ext cx="4448463" cy="1938992"/>
              </a:xfrm>
              <a:prstGeom prst="rect">
                <a:avLst/>
              </a:prstGeom>
              <a:blipFill>
                <a:blip r:embed="rId2"/>
                <a:stretch>
                  <a:fillRect t="-5660" r="-6986" b="-1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/>
          <p:cNvSpPr/>
          <p:nvPr/>
        </p:nvSpPr>
        <p:spPr>
          <a:xfrm rot="5135025">
            <a:off x="4641957" y="3495991"/>
            <a:ext cx="269110" cy="14164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135025">
            <a:off x="4705229" y="4406047"/>
            <a:ext cx="269110" cy="14164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5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80427" y="22259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590800" y="32004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57800" y="28194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46318" y="3124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0427" y="4016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25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689927" y="281941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067300" y="3505208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43367" y="1745407"/>
                <a:ext cx="444846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vertical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365" y="1745397"/>
                <a:ext cx="4448463" cy="1323439"/>
              </a:xfrm>
              <a:prstGeom prst="rect">
                <a:avLst/>
              </a:prstGeom>
              <a:blipFill>
                <a:blip r:embed="rId2"/>
                <a:stretch>
                  <a:fillRect t="-8295" r="-3704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36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49411" y="2225964"/>
            <a:ext cx="2031016" cy="289943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3" idx="1"/>
          </p:cNvCxnSpPr>
          <p:nvPr/>
        </p:nvCxnSpPr>
        <p:spPr>
          <a:xfrm flipH="1" flipV="1">
            <a:off x="1435608" y="3657600"/>
            <a:ext cx="4781086" cy="687843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31437" y="2819400"/>
            <a:ext cx="1826363" cy="297452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65173" y="302256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23883" y="3375891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115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873948" flipH="1">
            <a:off x="3259677" y="2681936"/>
            <a:ext cx="388081" cy="21024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0027" y="1624290"/>
                <a:ext cx="467706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𝟏𝟏𝟓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corresponding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027" y="1624280"/>
                <a:ext cx="4677063" cy="1323439"/>
              </a:xfrm>
              <a:prstGeom prst="rect">
                <a:avLst/>
              </a:prstGeom>
              <a:blipFill>
                <a:blip r:embed="rId2"/>
                <a:stretch>
                  <a:fillRect l="-2347" t="-8257" r="-4172" b="-18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/>
          <p:cNvSpPr/>
          <p:nvPr/>
        </p:nvSpPr>
        <p:spPr>
          <a:xfrm rot="1873948" flipH="1">
            <a:off x="4659869" y="3346868"/>
            <a:ext cx="388081" cy="21024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80411" y="3346878"/>
            <a:ext cx="4467889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784927" y="2362200"/>
            <a:ext cx="4498614" cy="4114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57800" y="28194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18660" y="318263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44377" y="478549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47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4466472" y="3150279"/>
            <a:ext cx="461133" cy="21387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28260" y="1648371"/>
                <a:ext cx="5263573" cy="1365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𝟒𝟕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alternate interior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260" y="1648371"/>
                <a:ext cx="5263573" cy="1365054"/>
              </a:xfrm>
              <a:prstGeom prst="rect">
                <a:avLst/>
              </a:prstGeom>
              <a:blipFill>
                <a:blip r:embed="rId2"/>
                <a:stretch>
                  <a:fillRect t="-8036" r="-4056" b="-15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1318819" y="5515307"/>
            <a:ext cx="541888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 rot="5400000">
            <a:off x="4618872" y="5330523"/>
            <a:ext cx="461133" cy="21387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1 at 9.17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5187"/>
            <a:ext cx="9144000" cy="414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47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80427" y="22259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590800" y="3200400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57800" y="28194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23318" y="3288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0427" y="346998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41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689927" y="281941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067300" y="3505208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9602" y="1731149"/>
                <a:ext cx="483756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𝟏𝟑𝟗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they are supplementary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731139"/>
                <a:ext cx="4837569" cy="1323439"/>
              </a:xfrm>
              <a:prstGeom prst="rect">
                <a:avLst/>
              </a:prstGeom>
              <a:blipFill>
                <a:blip r:embed="rId2"/>
                <a:stretch>
                  <a:fillRect l="-2267" t="-8295" r="-2519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3030360" y="1961020"/>
            <a:ext cx="3448764" cy="424331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96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514922" y="1968181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225295" y="2942617"/>
            <a:ext cx="381000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3870960" y="1968181"/>
            <a:ext cx="137160" cy="374681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80813" y="2790217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3195" y="365547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41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078301"/>
            <a:ext cx="46421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TRICK QUESTION: These lines aren’t parallel. We don’t know!</a:t>
            </a:r>
          </a:p>
        </p:txBody>
      </p:sp>
    </p:spTree>
    <p:extLst>
      <p:ext uri="{BB962C8B-B14F-4D97-AF65-F5344CB8AC3E}">
        <p14:creationId xmlns:p14="http://schemas.microsoft.com/office/powerpoint/2010/main" val="16881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 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764989" y="2225964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475367" y="3200400"/>
            <a:ext cx="3212111" cy="179878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42362" y="28194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30880" y="3048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7062" y="4495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9144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If the measure of angle 1 is 40 degrees, what is the measure of angle 2? </a:t>
            </a:r>
            <a:r>
              <a:rPr lang="en-US" sz="2400" b="1" dirty="0">
                <a:solidFill>
                  <a:prstClr val="black"/>
                </a:solidFill>
              </a:rPr>
              <a:t>HOW DO YOU KNOW?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574489" y="281941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951862" y="3505208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28162" y="2025540"/>
                <a:ext cx="4448463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;  angle 3 is 40 degrees because it corresponds to angle 1; angle 2 is supplementary with angle 3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162" y="2025535"/>
                <a:ext cx="4448463" cy="4401205"/>
              </a:xfrm>
              <a:prstGeom prst="rect">
                <a:avLst/>
              </a:prstGeom>
              <a:blipFill>
                <a:blip r:embed="rId2"/>
                <a:stretch>
                  <a:fillRect l="-2877" t="-2493" r="-6027" b="-4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674753" y="375406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750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algebra…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value of x.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371600" y="4461952"/>
            <a:ext cx="3200401" cy="171024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475367" y="3200400"/>
            <a:ext cx="3212111" cy="179878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764989" y="2667001"/>
            <a:ext cx="909764" cy="3809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6556913">
            <a:off x="3736840" y="4489534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556913">
            <a:off x="3596093" y="568718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0" y="386895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(4x – 10)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(2x +50)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6222" y="2057400"/>
            <a:ext cx="325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Alt. Ext: congruent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0" y="2667001"/>
            <a:ext cx="325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2x + 50 = 4x – 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3200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x = 30</a:t>
            </a:r>
          </a:p>
        </p:txBody>
      </p:sp>
    </p:spTree>
    <p:extLst>
      <p:ext uri="{BB962C8B-B14F-4D97-AF65-F5344CB8AC3E}">
        <p14:creationId xmlns:p14="http://schemas.microsoft.com/office/powerpoint/2010/main" val="22525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algebra…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measure of both angles.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371600" y="4461952"/>
            <a:ext cx="3200401" cy="171024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475367" y="3200400"/>
            <a:ext cx="3212111" cy="179878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081422" y="2667001"/>
            <a:ext cx="271378" cy="3810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6556913">
            <a:off x="3736840" y="4489534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6556913">
            <a:off x="3596093" y="5687180"/>
            <a:ext cx="381000" cy="16493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5587">
            <a:off x="2438400" y="405349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(5x)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36713">
            <a:off x="1824429" y="474514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(x + 30)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1787505"/>
            <a:ext cx="4747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Same-side interior: supplementary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667001"/>
            <a:ext cx="3562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(5x) + (x + 30) = 180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34388" y="369604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x = 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10463" y="3200400"/>
            <a:ext cx="233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6x +30 = 180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98787" y="4168185"/>
            <a:ext cx="2561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55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r>
              <a:rPr lang="en-US" sz="2400" b="1" dirty="0">
                <a:solidFill>
                  <a:srgbClr val="00B0F0"/>
                </a:solidFill>
              </a:rPr>
              <a:t> , 125</a:t>
            </a:r>
            <a:r>
              <a:rPr lang="en-US" sz="2400" b="1" baseline="30000" dirty="0">
                <a:solidFill>
                  <a:srgbClr val="00B0F0"/>
                </a:solidFill>
              </a:rPr>
              <a:t>o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798" y="76200"/>
            <a:ext cx="7498080" cy="639762"/>
          </a:xfrm>
        </p:spPr>
        <p:txBody>
          <a:bodyPr>
            <a:normAutofit/>
          </a:bodyPr>
          <a:lstStyle/>
          <a:p>
            <a:r>
              <a:rPr lang="en-US" dirty="0"/>
              <a:t>Exit Ticket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762000"/>
                <a:ext cx="7790688" cy="54864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/>
                  <a:t>Don’t forget your name</a:t>
                </a:r>
              </a:p>
              <a:p>
                <a:r>
                  <a:rPr lang="en-US" sz="2400" b="1" dirty="0"/>
                  <a:t>Hold it up when done</a:t>
                </a:r>
              </a:p>
              <a:p>
                <a:endParaRPr lang="en-US" sz="2400" b="1" dirty="0"/>
              </a:p>
              <a:p>
                <a:pPr marL="539496" indent="-457200">
                  <a:buAutoNum type="arabicParenR"/>
                </a:pPr>
                <a:endParaRPr lang="en-US" sz="2400" b="1" dirty="0"/>
              </a:p>
              <a:p>
                <a:pPr marL="539496" indent="-457200">
                  <a:buAutoNum type="arabicParenR"/>
                </a:pPr>
                <a:endParaRPr lang="en-US" sz="2400" b="1" dirty="0"/>
              </a:p>
              <a:p>
                <a:pPr marL="539496" indent="-457200">
                  <a:buAutoNum type="arabicParenR"/>
                </a:pPr>
                <a:endParaRPr lang="en-US" sz="2400" b="1" dirty="0"/>
              </a:p>
              <a:p>
                <a:pPr marL="539496" indent="-457200">
                  <a:buAutoNum type="arabicParenR"/>
                </a:pPr>
                <a:r>
                  <a:rPr lang="en-US" sz="2400" b="1" dirty="0"/>
                  <a:t>If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𝐦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𝟖𝟒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2400" b="1" dirty="0"/>
                  <a:t>, find the measure of ALL other angles.</a:t>
                </a:r>
              </a:p>
              <a:p>
                <a:pPr marL="539496" indent="-457200">
                  <a:buAutoNum type="arabicParenR"/>
                </a:pPr>
                <a:r>
                  <a:rPr lang="en-US" sz="2400" b="1" dirty="0"/>
                  <a:t>If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𝐦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𝟏𝟏𝟐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2400" b="1" dirty="0"/>
                  <a:t>, find the measure of angle 6.</a:t>
                </a:r>
              </a:p>
              <a:p>
                <a:pPr marL="539496" indent="-457200">
                  <a:buFont typeface="Wingdings 2"/>
                  <a:buAutoNum type="arabicParenR"/>
                </a:pPr>
                <a:r>
                  <a:rPr lang="en-US" sz="2400" b="1" dirty="0"/>
                  <a:t>If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𝐦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𝟖𝟎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en-US" sz="2400" b="1" dirty="0"/>
                  <a:t>, find the measure of angle 3.</a:t>
                </a:r>
              </a:p>
              <a:p>
                <a:pPr marL="539496" indent="-457200">
                  <a:buAutoNum type="arabicParenR"/>
                </a:pPr>
                <a:r>
                  <a:rPr lang="en-US" sz="2400" b="1" dirty="0"/>
                  <a:t>Angle 4 and angle 8 are _________ angles.</a:t>
                </a:r>
              </a:p>
              <a:p>
                <a:pPr marL="539496" indent="-457200">
                  <a:buAutoNum type="arabicParenR"/>
                </a:pPr>
                <a:r>
                  <a:rPr lang="en-US" sz="2400" b="1" dirty="0"/>
                  <a:t>Angle 2 and angle 7 are ________ angles.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762000"/>
                <a:ext cx="7790688" cy="5486400"/>
              </a:xfrm>
              <a:blipFill rotWithShape="1"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185489" y="1066800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464726" y="381221"/>
            <a:ext cx="761999" cy="26401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90289" y="2242066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59925" y="605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17125" y="605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2325" y="106127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9525" y="106127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40925" y="18243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8125" y="18243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3325" y="223058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0525" y="223058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314003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65433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400" b="1" dirty="0">
                <a:latin typeface="Comic Sans MS" pitchFamily="66" charset="0"/>
              </a:rPr>
              <a:t>Angles formed by Parallel Lines </a:t>
            </a:r>
            <a:endParaRPr lang="en-US" sz="2400" b="1" u="sng" dirty="0"/>
          </a:p>
          <a:p>
            <a:pPr marL="0" indent="0">
              <a:spcBef>
                <a:spcPct val="20000"/>
              </a:spcBef>
              <a:buNone/>
            </a:pPr>
            <a:r>
              <a:rPr lang="en-US" b="1" u="sng" dirty="0"/>
              <a:t>Objectives:</a:t>
            </a:r>
            <a:r>
              <a:rPr lang="en-US" dirty="0"/>
              <a:t>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Given one angle measure, find ALL angles formed by 2 parallel lines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Identify special angle pairs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Use special angle pair rules to find angle measures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7620000" cy="5715000"/>
          </a:xfrm>
          <a:prstGeom prst="rect">
            <a:avLst/>
          </a:prstGeom>
          <a:noFill/>
          <a:ln w="508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673" y="3288322"/>
            <a:ext cx="4104683" cy="249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5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TRANSVERSAL:</a:t>
            </a:r>
            <a:r>
              <a:rPr lang="en-US" dirty="0"/>
              <a:t> A line that intersects two coplanar lines.</a:t>
            </a:r>
            <a:endParaRPr lang="en-US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362200" y="3886200"/>
            <a:ext cx="5105400" cy="762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4105563" y="2585272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24200" y="2819400"/>
            <a:ext cx="685800" cy="319487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477000" y="3200400"/>
            <a:ext cx="152400" cy="1216435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70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Corresponding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800" dirty="0"/>
              <a:t>Two angles that are in the same “position” but on different lines are called </a:t>
            </a:r>
            <a:r>
              <a:rPr lang="en-US" sz="2800" b="1" u="sng" dirty="0"/>
              <a:t>corresponding</a:t>
            </a:r>
            <a:r>
              <a:rPr lang="en-US" sz="2800" dirty="0"/>
              <a:t>.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13099" y="3502767"/>
            <a:ext cx="306070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962401" y="2893168"/>
            <a:ext cx="1600199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52800" y="4297033"/>
            <a:ext cx="2921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40253" y="2979547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5848" y="3773813"/>
            <a:ext cx="60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611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/>
              <a:t>New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Which angles would you say are </a:t>
            </a:r>
            <a:r>
              <a:rPr lang="en-US" sz="2400" b="1" dirty="0"/>
              <a:t>interior </a:t>
            </a:r>
            <a:r>
              <a:rPr lang="en-US" sz="2400" dirty="0"/>
              <a:t>angles?</a:t>
            </a:r>
          </a:p>
          <a:p>
            <a:r>
              <a:rPr lang="en-US" sz="2400" dirty="0"/>
              <a:t>Which angles would you say are </a:t>
            </a:r>
            <a:r>
              <a:rPr lang="en-US" sz="2400" b="1" dirty="0"/>
              <a:t>exterior </a:t>
            </a:r>
            <a:r>
              <a:rPr lang="en-US" sz="2400" dirty="0"/>
              <a:t>angles?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06600" y="3733800"/>
            <a:ext cx="5308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749963" y="2661472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07001" y="4701992"/>
            <a:ext cx="4809799" cy="20707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49255" y="3272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8408" y="32721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36669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3657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5154" y="435763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431306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91035" y="48084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0517" y="47861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502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/>
              <a:t>New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b="1" dirty="0"/>
              <a:t>Interior: between the lines</a:t>
            </a:r>
          </a:p>
          <a:p>
            <a:r>
              <a:rPr lang="en-US" sz="2400" b="1" dirty="0"/>
              <a:t>Exterior: outside the lines</a:t>
            </a:r>
          </a:p>
          <a:p>
            <a:r>
              <a:rPr lang="en-US" sz="2400" b="1" dirty="0"/>
              <a:t>Alternate: opposite sides of the transversal</a:t>
            </a:r>
          </a:p>
          <a:p>
            <a:r>
              <a:rPr lang="en-US" sz="2400" b="1" dirty="0"/>
              <a:t>Same-side: same side of the transversal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59164" y="4344462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801091" y="3272134"/>
            <a:ext cx="2025073" cy="34289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63964" y="5430592"/>
            <a:ext cx="3124200" cy="25191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0383" y="388279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09536" y="38827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65928" y="427765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3128" y="426826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3128" y="510199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0328" y="51019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09009" y="550823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66209" y="55082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Gill Sans MT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2764" y="3221076"/>
            <a:ext cx="4206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000" u="sng" dirty="0">
                <a:solidFill>
                  <a:srgbClr val="00B0F0"/>
                </a:solidFill>
                <a:latin typeface="Gill Sans MT"/>
              </a:rPr>
              <a:t>Give me an example of:</a:t>
            </a:r>
          </a:p>
          <a:p>
            <a:pPr defTabSz="914400"/>
            <a:r>
              <a:rPr lang="en-US" sz="2000" dirty="0">
                <a:solidFill>
                  <a:srgbClr val="00B0F0"/>
                </a:solidFill>
                <a:latin typeface="Gill Sans MT"/>
              </a:rPr>
              <a:t>A pair of </a:t>
            </a:r>
            <a:r>
              <a:rPr lang="en-US" sz="2000" b="1" dirty="0">
                <a:solidFill>
                  <a:srgbClr val="00B0F0"/>
                </a:solidFill>
                <a:latin typeface="Gill Sans MT"/>
              </a:rPr>
              <a:t>alternate interior </a:t>
            </a:r>
            <a:r>
              <a:rPr lang="en-US" sz="2000" dirty="0">
                <a:solidFill>
                  <a:srgbClr val="00B0F0"/>
                </a:solidFill>
                <a:latin typeface="Gill Sans MT"/>
              </a:rPr>
              <a:t>angles</a:t>
            </a:r>
          </a:p>
          <a:p>
            <a:pPr defTabSz="914400"/>
            <a:r>
              <a:rPr lang="en-US" sz="2000" dirty="0">
                <a:solidFill>
                  <a:srgbClr val="00B0F0"/>
                </a:solidFill>
                <a:latin typeface="Gill Sans MT"/>
              </a:rPr>
              <a:t>A pair of </a:t>
            </a:r>
            <a:r>
              <a:rPr lang="en-US" sz="2000" b="1" dirty="0">
                <a:solidFill>
                  <a:srgbClr val="00B0F0"/>
                </a:solidFill>
                <a:latin typeface="Gill Sans MT"/>
              </a:rPr>
              <a:t>same-side interior </a:t>
            </a:r>
            <a:r>
              <a:rPr lang="en-US" sz="2000" dirty="0">
                <a:solidFill>
                  <a:srgbClr val="00B0F0"/>
                </a:solidFill>
                <a:latin typeface="Gill Sans MT"/>
              </a:rPr>
              <a:t>angles</a:t>
            </a:r>
          </a:p>
          <a:p>
            <a:pPr defTabSz="914400"/>
            <a:r>
              <a:rPr lang="en-US" sz="2000" dirty="0">
                <a:solidFill>
                  <a:srgbClr val="00B0F0"/>
                </a:solidFill>
                <a:latin typeface="Gill Sans MT"/>
              </a:rPr>
              <a:t>A pair of </a:t>
            </a:r>
            <a:r>
              <a:rPr lang="en-US" sz="2000" b="1" dirty="0">
                <a:solidFill>
                  <a:srgbClr val="00B0F0"/>
                </a:solidFill>
                <a:latin typeface="Gill Sans MT"/>
              </a:rPr>
              <a:t>alternate exterior </a:t>
            </a:r>
            <a:r>
              <a:rPr lang="en-US" sz="2000" dirty="0">
                <a:solidFill>
                  <a:srgbClr val="00B0F0"/>
                </a:solidFill>
                <a:latin typeface="Gill Sans MT"/>
              </a:rPr>
              <a:t>angles</a:t>
            </a:r>
          </a:p>
        </p:txBody>
      </p:sp>
    </p:spTree>
    <p:extLst>
      <p:ext uri="{BB962C8B-B14F-4D97-AF65-F5344CB8AC3E}">
        <p14:creationId xmlns:p14="http://schemas.microsoft.com/office/powerpoint/2010/main" val="90030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1082</Words>
  <Application>Microsoft Office PowerPoint</Application>
  <PresentationFormat>On-screen Show (4:3)</PresentationFormat>
  <Paragraphs>285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Bookman Old Style</vt:lpstr>
      <vt:lpstr>Calibri</vt:lpstr>
      <vt:lpstr>Cambria Math</vt:lpstr>
      <vt:lpstr>Comic Sans MS</vt:lpstr>
      <vt:lpstr>Gill Sans MT</vt:lpstr>
      <vt:lpstr>Wingdings</vt:lpstr>
      <vt:lpstr>Wingdings 2</vt:lpstr>
      <vt:lpstr>Wingdings 3</vt:lpstr>
      <vt:lpstr>Origin</vt:lpstr>
      <vt:lpstr>Worksheet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Corresponding Angles</vt:lpstr>
      <vt:lpstr>New terminology</vt:lpstr>
      <vt:lpstr>New terminology</vt:lpstr>
      <vt:lpstr>IN YOUR NOTES!</vt:lpstr>
      <vt:lpstr>PowerPoint Presentation</vt:lpstr>
      <vt:lpstr>Corresponding Angles</vt:lpstr>
      <vt:lpstr>DISCUSS WITH YOUR GROUP:</vt:lpstr>
      <vt:lpstr>PowerPoint Presentation</vt:lpstr>
      <vt:lpstr>PowerPoint Presentation</vt:lpstr>
      <vt:lpstr>IN YOUR BINDER</vt:lpstr>
      <vt:lpstr>PowerPoint Presentation</vt:lpstr>
      <vt:lpstr>PowerPoint Presentation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Which type of angle?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With algebra…</vt:lpstr>
      <vt:lpstr>With algebra…</vt:lpstr>
      <vt:lpstr>Exit Ticket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Jessica</dc:creator>
  <cp:lastModifiedBy>Niemiec, Alyssa</cp:lastModifiedBy>
  <cp:revision>27</cp:revision>
  <dcterms:created xsi:type="dcterms:W3CDTF">2017-02-05T04:08:34Z</dcterms:created>
  <dcterms:modified xsi:type="dcterms:W3CDTF">2020-02-04T16:57:34Z</dcterms:modified>
</cp:coreProperties>
</file>