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0"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E0DB08-17B5-4692-A97F-351C632AF667}"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357A3-0DD9-4CF4-8FF9-100FEE6A5B9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08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0DB08-17B5-4692-A97F-351C632AF667}"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156389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0DB08-17B5-4692-A97F-351C632AF667}"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330190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0DB08-17B5-4692-A97F-351C632AF667}"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29164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0DB08-17B5-4692-A97F-351C632AF667}"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357A3-0DD9-4CF4-8FF9-100FEE6A5B9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54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E0DB08-17B5-4692-A97F-351C632AF667}"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5416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E0DB08-17B5-4692-A97F-351C632AF667}"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374884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E0DB08-17B5-4692-A97F-351C632AF667}"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26962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E0DB08-17B5-4692-A97F-351C632AF667}" type="datetimeFigureOut">
              <a:rPr lang="en-US" smtClean="0"/>
              <a:t>9/5/2019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249505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1E0DB08-17B5-4692-A97F-351C632AF667}" type="datetimeFigureOut">
              <a:rPr lang="en-US" smtClean="0"/>
              <a:t>9/5/2019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A1357A3-0DD9-4CF4-8FF9-100FEE6A5B93}" type="slidenum">
              <a:rPr lang="en-US" smtClean="0"/>
              <a:t>‹#›</a:t>
            </a:fld>
            <a:endParaRPr lang="en-US"/>
          </a:p>
        </p:txBody>
      </p:sp>
    </p:spTree>
    <p:extLst>
      <p:ext uri="{BB962C8B-B14F-4D97-AF65-F5344CB8AC3E}">
        <p14:creationId xmlns:p14="http://schemas.microsoft.com/office/powerpoint/2010/main" val="367164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0DB08-17B5-4692-A97F-351C632AF667}"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357A3-0DD9-4CF4-8FF9-100FEE6A5B93}" type="slidenum">
              <a:rPr lang="en-US" smtClean="0"/>
              <a:t>‹#›</a:t>
            </a:fld>
            <a:endParaRPr lang="en-US"/>
          </a:p>
        </p:txBody>
      </p:sp>
    </p:spTree>
    <p:extLst>
      <p:ext uri="{BB962C8B-B14F-4D97-AF65-F5344CB8AC3E}">
        <p14:creationId xmlns:p14="http://schemas.microsoft.com/office/powerpoint/2010/main" val="184628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1E0DB08-17B5-4692-A97F-351C632AF667}" type="datetimeFigureOut">
              <a:rPr lang="en-US" smtClean="0"/>
              <a:t>9/5/2019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A1357A3-0DD9-4CF4-8FF9-100FEE6A5B9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4116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normAutofit/>
          </a:bodyPr>
          <a:lstStyle/>
          <a:p>
            <a:pPr marL="0" indent="0" algn="ctr">
              <a:buNone/>
            </a:pPr>
            <a:r>
              <a:rPr lang="en-US" sz="2400" b="1" u="sng" dirty="0">
                <a:solidFill>
                  <a:srgbClr val="FF0000"/>
                </a:solidFill>
              </a:rPr>
              <a:t>What is a Function?</a:t>
            </a:r>
          </a:p>
          <a:p>
            <a:pPr marL="114300" indent="0">
              <a:buNone/>
            </a:pPr>
            <a:endParaRPr lang="en-US" b="1" u="sng" dirty="0">
              <a:solidFill>
                <a:schemeClr val="tx1"/>
              </a:solidFill>
            </a:endParaRPr>
          </a:p>
          <a:p>
            <a:pPr marL="114300" indent="0">
              <a:buNone/>
            </a:pPr>
            <a:r>
              <a:rPr lang="en-US" sz="3600" b="1" u="sng" dirty="0">
                <a:solidFill>
                  <a:schemeClr val="tx1"/>
                </a:solidFill>
              </a:rPr>
              <a:t>Objective:</a:t>
            </a:r>
          </a:p>
          <a:p>
            <a:pPr marL="114300" indent="0">
              <a:buNone/>
            </a:pPr>
            <a:r>
              <a:rPr lang="en-US" sz="3600" b="1" dirty="0">
                <a:solidFill>
                  <a:schemeClr val="tx1"/>
                </a:solidFill>
              </a:rPr>
              <a:t>-Be able to tell if something is a function or not</a:t>
            </a:r>
          </a:p>
          <a:p>
            <a:pPr marL="114300" indent="0">
              <a:buNone/>
            </a:pPr>
            <a:endParaRPr lang="en-US" dirty="0">
              <a:solidFill>
                <a:schemeClr val="tx1"/>
              </a:solidFill>
            </a:endParaRPr>
          </a:p>
        </p:txBody>
      </p:sp>
      <p:sp>
        <p:nvSpPr>
          <p:cNvPr id="4" name="Rectangle 3"/>
          <p:cNvSpPr/>
          <p:nvPr/>
        </p:nvSpPr>
        <p:spPr>
          <a:xfrm>
            <a:off x="381000" y="685800"/>
            <a:ext cx="7620000" cy="5715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1953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57027" y="810064"/>
            <a:ext cx="7543800" cy="4022725"/>
          </a:xfrm>
        </p:spPr>
        <p:txBody>
          <a:bodyPr>
            <a:normAutofit/>
          </a:bodyPr>
          <a:lstStyle/>
          <a:p>
            <a:r>
              <a:rPr lang="en-US" sz="3600" b="1" u="sng" dirty="0"/>
              <a:t>Mapping Diagram:</a:t>
            </a:r>
            <a:r>
              <a:rPr lang="en-US" sz="3600" dirty="0"/>
              <a:t> </a:t>
            </a:r>
          </a:p>
          <a:p>
            <a:r>
              <a:rPr lang="en-US" sz="3600" dirty="0"/>
              <a:t>Express the relation </a:t>
            </a:r>
            <a:r>
              <a:rPr lang="en-US" sz="3600" b="1" dirty="0"/>
              <a:t>(2,0), (5, 9), (-1, 9), (-2, 16) </a:t>
            </a:r>
            <a:r>
              <a:rPr lang="en-US" sz="3600" dirty="0"/>
              <a:t>as a mapping diagram.</a:t>
            </a:r>
          </a:p>
          <a:p>
            <a:pPr marL="0" indent="0">
              <a:buNone/>
            </a:pPr>
            <a:endParaRPr lang="en-US" sz="3600" b="1" u="sng" dirty="0">
              <a:solidFill>
                <a:srgbClr val="FF0000"/>
              </a:solidFill>
            </a:endParaRPr>
          </a:p>
        </p:txBody>
      </p:sp>
      <p:grpSp>
        <p:nvGrpSpPr>
          <p:cNvPr id="20" name="Group 19"/>
          <p:cNvGrpSpPr/>
          <p:nvPr/>
        </p:nvGrpSpPr>
        <p:grpSpPr>
          <a:xfrm>
            <a:off x="1676400" y="3505200"/>
            <a:ext cx="5334000" cy="2450471"/>
            <a:chOff x="1676400" y="3505200"/>
            <a:chExt cx="5334000" cy="2450471"/>
          </a:xfrm>
        </p:grpSpPr>
        <p:sp>
          <p:nvSpPr>
            <p:cNvPr id="4" name="Rounded Rectangle 3"/>
            <p:cNvSpPr/>
            <p:nvPr/>
          </p:nvSpPr>
          <p:spPr>
            <a:xfrm>
              <a:off x="1676400" y="3505200"/>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728927" y="3517271"/>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62200" y="3733800"/>
              <a:ext cx="1676400" cy="1815882"/>
            </a:xfrm>
            <a:prstGeom prst="rect">
              <a:avLst/>
            </a:prstGeom>
            <a:noFill/>
          </p:spPr>
          <p:txBody>
            <a:bodyPr wrap="square" rtlCol="0">
              <a:spAutoFit/>
            </a:bodyPr>
            <a:lstStyle/>
            <a:p>
              <a:r>
                <a:rPr lang="en-US" sz="2800" b="1" dirty="0">
                  <a:solidFill>
                    <a:srgbClr val="FF0000"/>
                  </a:solidFill>
                </a:rPr>
                <a:t>2</a:t>
              </a:r>
            </a:p>
            <a:p>
              <a:r>
                <a:rPr lang="en-US" sz="2800" b="1" dirty="0">
                  <a:solidFill>
                    <a:srgbClr val="FF0000"/>
                  </a:solidFill>
                </a:rPr>
                <a:t>5</a:t>
              </a:r>
            </a:p>
            <a:p>
              <a:r>
                <a:rPr lang="en-US" sz="2800" b="1" dirty="0">
                  <a:solidFill>
                    <a:srgbClr val="FF0000"/>
                  </a:solidFill>
                </a:rPr>
                <a:t>-1</a:t>
              </a:r>
            </a:p>
            <a:p>
              <a:r>
                <a:rPr lang="en-US" sz="2800" b="1" dirty="0">
                  <a:solidFill>
                    <a:srgbClr val="FF0000"/>
                  </a:solidFill>
                </a:rPr>
                <a:t>-2</a:t>
              </a:r>
            </a:p>
          </p:txBody>
        </p:sp>
        <p:sp>
          <p:nvSpPr>
            <p:cNvPr id="7" name="TextBox 6"/>
            <p:cNvSpPr txBox="1"/>
            <p:nvPr/>
          </p:nvSpPr>
          <p:spPr>
            <a:xfrm>
              <a:off x="5334000" y="4038600"/>
              <a:ext cx="1676400" cy="1815882"/>
            </a:xfrm>
            <a:prstGeom prst="rect">
              <a:avLst/>
            </a:prstGeom>
            <a:noFill/>
          </p:spPr>
          <p:txBody>
            <a:bodyPr wrap="square" rtlCol="0">
              <a:spAutoFit/>
            </a:bodyPr>
            <a:lstStyle/>
            <a:p>
              <a:r>
                <a:rPr lang="en-US" sz="2800" b="1" dirty="0">
                  <a:solidFill>
                    <a:srgbClr val="FF0000"/>
                  </a:solidFill>
                </a:rPr>
                <a:t>0</a:t>
              </a:r>
            </a:p>
            <a:p>
              <a:r>
                <a:rPr lang="en-US" sz="2800" b="1" dirty="0">
                  <a:solidFill>
                    <a:srgbClr val="FF0000"/>
                  </a:solidFill>
                </a:rPr>
                <a:t>9</a:t>
              </a:r>
            </a:p>
            <a:p>
              <a:r>
                <a:rPr lang="en-US" sz="2800" b="1" dirty="0">
                  <a:solidFill>
                    <a:srgbClr val="FF0000"/>
                  </a:solidFill>
                </a:rPr>
                <a:t>16</a:t>
              </a:r>
            </a:p>
            <a:p>
              <a:endParaRPr lang="en-US" sz="2800" b="1" dirty="0">
                <a:solidFill>
                  <a:srgbClr val="FF0000"/>
                </a:solidFill>
              </a:endParaRPr>
            </a:p>
          </p:txBody>
        </p:sp>
        <p:cxnSp>
          <p:nvCxnSpPr>
            <p:cNvPr id="9" name="Straight Arrow Connector 8"/>
            <p:cNvCxnSpPr/>
            <p:nvPr/>
          </p:nvCxnSpPr>
          <p:spPr>
            <a:xfrm>
              <a:off x="2743200" y="3962400"/>
              <a:ext cx="2590800" cy="3048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62096" y="4419600"/>
              <a:ext cx="2748104" cy="222141"/>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775265" y="4797324"/>
              <a:ext cx="2634935" cy="2581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766966" y="5181600"/>
              <a:ext cx="2643234" cy="10201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8181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pSp>
        <p:nvGrpSpPr>
          <p:cNvPr id="20" name="Group 19"/>
          <p:cNvGrpSpPr/>
          <p:nvPr/>
        </p:nvGrpSpPr>
        <p:grpSpPr>
          <a:xfrm>
            <a:off x="1828800" y="2228993"/>
            <a:ext cx="5302313" cy="2475369"/>
            <a:chOff x="1676400" y="3505200"/>
            <a:chExt cx="5302313" cy="2475369"/>
          </a:xfrm>
        </p:grpSpPr>
        <p:sp>
          <p:nvSpPr>
            <p:cNvPr id="4" name="Rounded Rectangle 3"/>
            <p:cNvSpPr/>
            <p:nvPr/>
          </p:nvSpPr>
          <p:spPr>
            <a:xfrm>
              <a:off x="1676400" y="3505200"/>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728927" y="3517271"/>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62200" y="3733800"/>
              <a:ext cx="1676400" cy="1815882"/>
            </a:xfrm>
            <a:prstGeom prst="rect">
              <a:avLst/>
            </a:prstGeom>
            <a:noFill/>
          </p:spPr>
          <p:txBody>
            <a:bodyPr wrap="square" rtlCol="0">
              <a:spAutoFit/>
            </a:bodyPr>
            <a:lstStyle/>
            <a:p>
              <a:r>
                <a:rPr lang="en-US" sz="2800" b="1" dirty="0">
                  <a:solidFill>
                    <a:srgbClr val="FF0000"/>
                  </a:solidFill>
                </a:rPr>
                <a:t>0</a:t>
              </a:r>
            </a:p>
            <a:p>
              <a:r>
                <a:rPr lang="en-US" sz="2800" b="1" dirty="0">
                  <a:solidFill>
                    <a:srgbClr val="FF0000"/>
                  </a:solidFill>
                </a:rPr>
                <a:t>8</a:t>
              </a:r>
            </a:p>
            <a:p>
              <a:r>
                <a:rPr lang="en-US" sz="2800" b="1" dirty="0">
                  <a:solidFill>
                    <a:srgbClr val="FF0000"/>
                  </a:solidFill>
                </a:rPr>
                <a:t>2</a:t>
              </a:r>
            </a:p>
            <a:p>
              <a:r>
                <a:rPr lang="en-US" sz="2800" b="1" dirty="0">
                  <a:solidFill>
                    <a:srgbClr val="FF0000"/>
                  </a:solidFill>
                </a:rPr>
                <a:t>3</a:t>
              </a:r>
            </a:p>
          </p:txBody>
        </p:sp>
        <p:sp>
          <p:nvSpPr>
            <p:cNvPr id="7" name="TextBox 6"/>
            <p:cNvSpPr txBox="1"/>
            <p:nvPr/>
          </p:nvSpPr>
          <p:spPr>
            <a:xfrm>
              <a:off x="5302313" y="3733800"/>
              <a:ext cx="1676400" cy="2246769"/>
            </a:xfrm>
            <a:prstGeom prst="rect">
              <a:avLst/>
            </a:prstGeom>
            <a:noFill/>
          </p:spPr>
          <p:txBody>
            <a:bodyPr wrap="square" rtlCol="0">
              <a:spAutoFit/>
            </a:bodyPr>
            <a:lstStyle/>
            <a:p>
              <a:r>
                <a:rPr lang="en-US" sz="2800" b="1" dirty="0">
                  <a:solidFill>
                    <a:srgbClr val="FF0000"/>
                  </a:solidFill>
                </a:rPr>
                <a:t>6</a:t>
              </a:r>
            </a:p>
            <a:p>
              <a:r>
                <a:rPr lang="en-US" sz="2800" b="1" dirty="0">
                  <a:solidFill>
                    <a:srgbClr val="FF0000"/>
                  </a:solidFill>
                </a:rPr>
                <a:t>5</a:t>
              </a:r>
            </a:p>
            <a:p>
              <a:r>
                <a:rPr lang="en-US" sz="2800" b="1" dirty="0">
                  <a:solidFill>
                    <a:srgbClr val="FF0000"/>
                  </a:solidFill>
                </a:rPr>
                <a:t>-10</a:t>
              </a:r>
            </a:p>
            <a:p>
              <a:r>
                <a:rPr lang="en-US" sz="2800" b="1" dirty="0">
                  <a:solidFill>
                    <a:srgbClr val="FF0000"/>
                  </a:solidFill>
                </a:rPr>
                <a:t>-9</a:t>
              </a:r>
            </a:p>
            <a:p>
              <a:endParaRPr lang="en-US" sz="2800" b="1" dirty="0">
                <a:solidFill>
                  <a:srgbClr val="FF0000"/>
                </a:solidFill>
              </a:endParaRPr>
            </a:p>
          </p:txBody>
        </p:sp>
        <p:cxnSp>
          <p:nvCxnSpPr>
            <p:cNvPr id="9" name="Straight Arrow Connector 8"/>
            <p:cNvCxnSpPr/>
            <p:nvPr/>
          </p:nvCxnSpPr>
          <p:spPr>
            <a:xfrm>
              <a:off x="2743200" y="3962400"/>
              <a:ext cx="2667000" cy="1270209"/>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662096" y="4419600"/>
              <a:ext cx="2671904" cy="1"/>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775265" y="4095607"/>
              <a:ext cx="2558735" cy="7275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1"/>
            </p:cNvCxnSpPr>
            <p:nvPr/>
          </p:nvCxnSpPr>
          <p:spPr>
            <a:xfrm flipV="1">
              <a:off x="2766966" y="4857185"/>
              <a:ext cx="2535347" cy="42643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600200" y="5029200"/>
            <a:ext cx="5105400" cy="1077218"/>
          </a:xfrm>
          <a:prstGeom prst="rect">
            <a:avLst/>
          </a:prstGeom>
          <a:noFill/>
        </p:spPr>
        <p:txBody>
          <a:bodyPr wrap="square" rtlCol="0">
            <a:spAutoFit/>
          </a:bodyPr>
          <a:lstStyle/>
          <a:p>
            <a:r>
              <a:rPr lang="en-US" sz="3200" b="1" dirty="0">
                <a:solidFill>
                  <a:srgbClr val="FF0000"/>
                </a:solidFill>
              </a:rPr>
              <a:t>Yes, each input has only 1 output.</a:t>
            </a:r>
          </a:p>
        </p:txBody>
      </p:sp>
    </p:spTree>
    <p:extLst>
      <p:ext uri="{BB962C8B-B14F-4D97-AF65-F5344CB8AC3E}">
        <p14:creationId xmlns:p14="http://schemas.microsoft.com/office/powerpoint/2010/main" val="147817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pSp>
        <p:nvGrpSpPr>
          <p:cNvPr id="20" name="Group 19"/>
          <p:cNvGrpSpPr/>
          <p:nvPr/>
        </p:nvGrpSpPr>
        <p:grpSpPr>
          <a:xfrm>
            <a:off x="1828800" y="2228993"/>
            <a:ext cx="5410200" cy="2463206"/>
            <a:chOff x="1676400" y="3505200"/>
            <a:chExt cx="5410200" cy="2463206"/>
          </a:xfrm>
        </p:grpSpPr>
        <p:sp>
          <p:nvSpPr>
            <p:cNvPr id="4" name="Rounded Rectangle 3"/>
            <p:cNvSpPr/>
            <p:nvPr/>
          </p:nvSpPr>
          <p:spPr>
            <a:xfrm>
              <a:off x="1676400" y="3505200"/>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728927" y="3517271"/>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62200" y="3733800"/>
              <a:ext cx="1676400" cy="1815882"/>
            </a:xfrm>
            <a:prstGeom prst="rect">
              <a:avLst/>
            </a:prstGeom>
            <a:noFill/>
          </p:spPr>
          <p:txBody>
            <a:bodyPr wrap="square" rtlCol="0">
              <a:spAutoFit/>
            </a:bodyPr>
            <a:lstStyle/>
            <a:p>
              <a:r>
                <a:rPr lang="en-US" sz="2800" b="1" dirty="0">
                  <a:solidFill>
                    <a:srgbClr val="FF0000"/>
                  </a:solidFill>
                </a:rPr>
                <a:t>4</a:t>
              </a:r>
            </a:p>
            <a:p>
              <a:r>
                <a:rPr lang="en-US" sz="2800" b="1" dirty="0">
                  <a:solidFill>
                    <a:srgbClr val="FF0000"/>
                  </a:solidFill>
                </a:rPr>
                <a:t>5</a:t>
              </a:r>
            </a:p>
            <a:p>
              <a:r>
                <a:rPr lang="en-US" sz="2800" b="1" dirty="0">
                  <a:solidFill>
                    <a:srgbClr val="FF0000"/>
                  </a:solidFill>
                </a:rPr>
                <a:t>6</a:t>
              </a:r>
            </a:p>
            <a:p>
              <a:r>
                <a:rPr lang="en-US" sz="2800" b="1" dirty="0">
                  <a:solidFill>
                    <a:srgbClr val="FF0000"/>
                  </a:solidFill>
                </a:rPr>
                <a:t>7</a:t>
              </a:r>
            </a:p>
          </p:txBody>
        </p:sp>
        <p:sp>
          <p:nvSpPr>
            <p:cNvPr id="7" name="TextBox 6"/>
            <p:cNvSpPr txBox="1"/>
            <p:nvPr/>
          </p:nvSpPr>
          <p:spPr>
            <a:xfrm>
              <a:off x="5410200" y="3721637"/>
              <a:ext cx="1676400" cy="2246769"/>
            </a:xfrm>
            <a:prstGeom prst="rect">
              <a:avLst/>
            </a:prstGeom>
            <a:noFill/>
          </p:spPr>
          <p:txBody>
            <a:bodyPr wrap="square" rtlCol="0">
              <a:spAutoFit/>
            </a:bodyPr>
            <a:lstStyle/>
            <a:p>
              <a:r>
                <a:rPr lang="en-US" sz="2800" b="1" dirty="0">
                  <a:solidFill>
                    <a:srgbClr val="FF0000"/>
                  </a:solidFill>
                </a:rPr>
                <a:t>2</a:t>
              </a:r>
            </a:p>
            <a:p>
              <a:r>
                <a:rPr lang="en-US" sz="2800" b="1" dirty="0">
                  <a:solidFill>
                    <a:srgbClr val="FF0000"/>
                  </a:solidFill>
                </a:rPr>
                <a:t>7</a:t>
              </a:r>
            </a:p>
            <a:p>
              <a:r>
                <a:rPr lang="en-US" sz="2800" b="1" dirty="0">
                  <a:solidFill>
                    <a:srgbClr val="FF0000"/>
                  </a:solidFill>
                </a:rPr>
                <a:t>11</a:t>
              </a:r>
            </a:p>
            <a:p>
              <a:r>
                <a:rPr lang="en-US" sz="2800" b="1" dirty="0">
                  <a:solidFill>
                    <a:srgbClr val="FF0000"/>
                  </a:solidFill>
                </a:rPr>
                <a:t>25</a:t>
              </a:r>
            </a:p>
            <a:p>
              <a:endParaRPr lang="en-US" sz="2800" b="1" dirty="0">
                <a:solidFill>
                  <a:srgbClr val="FF0000"/>
                </a:solidFill>
              </a:endParaRPr>
            </a:p>
          </p:txBody>
        </p:sp>
        <p:cxnSp>
          <p:nvCxnSpPr>
            <p:cNvPr id="9" name="Straight Arrow Connector 8"/>
            <p:cNvCxnSpPr/>
            <p:nvPr/>
          </p:nvCxnSpPr>
          <p:spPr>
            <a:xfrm>
              <a:off x="2743200" y="3962400"/>
              <a:ext cx="2667000" cy="457202"/>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662096" y="4019407"/>
              <a:ext cx="2748104" cy="40019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743200" y="4552807"/>
              <a:ext cx="2667000" cy="29221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1"/>
            </p:cNvCxnSpPr>
            <p:nvPr/>
          </p:nvCxnSpPr>
          <p:spPr>
            <a:xfrm flipV="1">
              <a:off x="2874853" y="4845022"/>
              <a:ext cx="2535347" cy="42643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grpSp>
      <p:cxnSp>
        <p:nvCxnSpPr>
          <p:cNvPr id="16" name="Straight Arrow Connector 15"/>
          <p:cNvCxnSpPr/>
          <p:nvPr/>
        </p:nvCxnSpPr>
        <p:spPr>
          <a:xfrm>
            <a:off x="2895600" y="3580978"/>
            <a:ext cx="2667000" cy="42643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52600" y="5257800"/>
            <a:ext cx="5105400" cy="1077218"/>
          </a:xfrm>
          <a:prstGeom prst="rect">
            <a:avLst/>
          </a:prstGeom>
          <a:noFill/>
        </p:spPr>
        <p:txBody>
          <a:bodyPr wrap="square" rtlCol="0">
            <a:spAutoFit/>
          </a:bodyPr>
          <a:lstStyle/>
          <a:p>
            <a:r>
              <a:rPr lang="en-US" sz="3200" b="1" dirty="0">
                <a:solidFill>
                  <a:srgbClr val="FF0000"/>
                </a:solidFill>
              </a:rPr>
              <a:t>No; the input “6” has more than one output.</a:t>
            </a:r>
          </a:p>
        </p:txBody>
      </p:sp>
    </p:spTree>
    <p:extLst>
      <p:ext uri="{BB962C8B-B14F-4D97-AF65-F5344CB8AC3E}">
        <p14:creationId xmlns:p14="http://schemas.microsoft.com/office/powerpoint/2010/main" val="22084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pSp>
        <p:nvGrpSpPr>
          <p:cNvPr id="20" name="Group 19"/>
          <p:cNvGrpSpPr/>
          <p:nvPr/>
        </p:nvGrpSpPr>
        <p:grpSpPr>
          <a:xfrm>
            <a:off x="1828800" y="2228993"/>
            <a:ext cx="5302313" cy="2450471"/>
            <a:chOff x="1676400" y="3505200"/>
            <a:chExt cx="5302313" cy="2450471"/>
          </a:xfrm>
        </p:grpSpPr>
        <p:sp>
          <p:nvSpPr>
            <p:cNvPr id="4" name="Rounded Rectangle 3"/>
            <p:cNvSpPr/>
            <p:nvPr/>
          </p:nvSpPr>
          <p:spPr>
            <a:xfrm>
              <a:off x="1676400" y="3505200"/>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728927" y="3517271"/>
              <a:ext cx="19050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14481" y="3733800"/>
              <a:ext cx="1676400" cy="1815882"/>
            </a:xfrm>
            <a:prstGeom prst="rect">
              <a:avLst/>
            </a:prstGeom>
            <a:noFill/>
          </p:spPr>
          <p:txBody>
            <a:bodyPr wrap="square" rtlCol="0">
              <a:spAutoFit/>
            </a:bodyPr>
            <a:lstStyle/>
            <a:p>
              <a:r>
                <a:rPr lang="en-US" sz="2800" b="1" dirty="0">
                  <a:solidFill>
                    <a:srgbClr val="FF0000"/>
                  </a:solidFill>
                </a:rPr>
                <a:t>1</a:t>
              </a:r>
            </a:p>
            <a:p>
              <a:r>
                <a:rPr lang="en-US" sz="2800" b="1" dirty="0">
                  <a:solidFill>
                    <a:srgbClr val="FF0000"/>
                  </a:solidFill>
                </a:rPr>
                <a:t>4</a:t>
              </a:r>
            </a:p>
            <a:p>
              <a:r>
                <a:rPr lang="en-US" sz="2800" b="1" dirty="0">
                  <a:solidFill>
                    <a:srgbClr val="FF0000"/>
                  </a:solidFill>
                </a:rPr>
                <a:t>7</a:t>
              </a:r>
            </a:p>
            <a:p>
              <a:r>
                <a:rPr lang="en-US" sz="2800" b="1" dirty="0">
                  <a:solidFill>
                    <a:srgbClr val="FF0000"/>
                  </a:solidFill>
                </a:rPr>
                <a:t>12</a:t>
              </a:r>
            </a:p>
          </p:txBody>
        </p:sp>
        <p:sp>
          <p:nvSpPr>
            <p:cNvPr id="7" name="TextBox 6"/>
            <p:cNvSpPr txBox="1"/>
            <p:nvPr/>
          </p:nvSpPr>
          <p:spPr>
            <a:xfrm>
              <a:off x="5302313" y="3733800"/>
              <a:ext cx="1676400" cy="954107"/>
            </a:xfrm>
            <a:prstGeom prst="rect">
              <a:avLst/>
            </a:prstGeom>
            <a:noFill/>
          </p:spPr>
          <p:txBody>
            <a:bodyPr wrap="square" rtlCol="0">
              <a:spAutoFit/>
            </a:bodyPr>
            <a:lstStyle/>
            <a:p>
              <a:r>
                <a:rPr lang="en-US" sz="2800" b="1" dirty="0">
                  <a:solidFill>
                    <a:srgbClr val="FF0000"/>
                  </a:solidFill>
                </a:rPr>
                <a:t>4</a:t>
              </a:r>
            </a:p>
            <a:p>
              <a:endParaRPr lang="en-US" sz="2800" b="1" dirty="0">
                <a:solidFill>
                  <a:srgbClr val="FF0000"/>
                </a:solidFill>
              </a:endParaRPr>
            </a:p>
          </p:txBody>
        </p:sp>
        <p:cxnSp>
          <p:nvCxnSpPr>
            <p:cNvPr id="9" name="Straight Arrow Connector 8"/>
            <p:cNvCxnSpPr/>
            <p:nvPr/>
          </p:nvCxnSpPr>
          <p:spPr>
            <a:xfrm>
              <a:off x="2743200" y="3962400"/>
              <a:ext cx="2559113"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662096" y="4019407"/>
              <a:ext cx="2640217" cy="40019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775265" y="4095607"/>
              <a:ext cx="2558735" cy="7275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1"/>
            </p:cNvCxnSpPr>
            <p:nvPr/>
          </p:nvCxnSpPr>
          <p:spPr>
            <a:xfrm flipV="1">
              <a:off x="2766966" y="4210854"/>
              <a:ext cx="2535347" cy="107276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600200" y="5029200"/>
            <a:ext cx="5105400" cy="1077218"/>
          </a:xfrm>
          <a:prstGeom prst="rect">
            <a:avLst/>
          </a:prstGeom>
          <a:noFill/>
        </p:spPr>
        <p:txBody>
          <a:bodyPr wrap="square" rtlCol="0">
            <a:spAutoFit/>
          </a:bodyPr>
          <a:lstStyle/>
          <a:p>
            <a:r>
              <a:rPr lang="en-US" sz="3200" b="1" dirty="0">
                <a:solidFill>
                  <a:srgbClr val="FF0000"/>
                </a:solidFill>
              </a:rPr>
              <a:t>Yes, each input has only 1 output.</a:t>
            </a:r>
          </a:p>
        </p:txBody>
      </p:sp>
    </p:spTree>
    <p:extLst>
      <p:ext uri="{BB962C8B-B14F-4D97-AF65-F5344CB8AC3E}">
        <p14:creationId xmlns:p14="http://schemas.microsoft.com/office/powerpoint/2010/main" val="121188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a:t>
            </a:r>
            <a:r>
              <a:rPr lang="en-US" b="1" dirty="0"/>
              <a:t>(COPY THIS ONE FOR YOUR NOTES)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1905000"/>
            <a:ext cx="5029200" cy="4876800"/>
          </a:xfrm>
          <a:prstGeom prst="rect">
            <a:avLst/>
          </a:prstGeom>
        </p:spPr>
      </p:pic>
      <p:sp>
        <p:nvSpPr>
          <p:cNvPr id="10" name="Freeform 9"/>
          <p:cNvSpPr/>
          <p:nvPr/>
        </p:nvSpPr>
        <p:spPr>
          <a:xfrm>
            <a:off x="1389887" y="3374136"/>
            <a:ext cx="3090673" cy="1728216"/>
          </a:xfrm>
          <a:custGeom>
            <a:avLst/>
            <a:gdLst>
              <a:gd name="connsiteX0" fmla="*/ 3090673 w 3090673"/>
              <a:gd name="connsiteY0" fmla="*/ 0 h 1728216"/>
              <a:gd name="connsiteX1" fmla="*/ 1 w 3090673"/>
              <a:gd name="connsiteY1" fmla="*/ 978408 h 1728216"/>
              <a:gd name="connsiteX2" fmla="*/ 3081529 w 3090673"/>
              <a:gd name="connsiteY2" fmla="*/ 1728216 h 1728216"/>
            </a:gdLst>
            <a:ahLst/>
            <a:cxnLst>
              <a:cxn ang="0">
                <a:pos x="connsiteX0" y="connsiteY0"/>
              </a:cxn>
              <a:cxn ang="0">
                <a:pos x="connsiteX1" y="connsiteY1"/>
              </a:cxn>
              <a:cxn ang="0">
                <a:pos x="connsiteX2" y="connsiteY2"/>
              </a:cxn>
            </a:cxnLst>
            <a:rect l="l" t="t" r="r" b="b"/>
            <a:pathLst>
              <a:path w="3090673" h="1728216">
                <a:moveTo>
                  <a:pt x="3090673" y="0"/>
                </a:moveTo>
                <a:cubicBezTo>
                  <a:pt x="1546099" y="345186"/>
                  <a:pt x="1525" y="690372"/>
                  <a:pt x="1" y="978408"/>
                </a:cubicBezTo>
                <a:cubicBezTo>
                  <a:pt x="-1523" y="1266444"/>
                  <a:pt x="1540003" y="1497330"/>
                  <a:pt x="3081529" y="1728216"/>
                </a:cubicBezTo>
              </a:path>
            </a:pathLst>
          </a:custGeom>
          <a:noFill/>
          <a:ln w="50800">
            <a:solidFill>
              <a:srgbClr val="FF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67300" y="2362200"/>
            <a:ext cx="3581400" cy="3785652"/>
          </a:xfrm>
          <a:prstGeom prst="rect">
            <a:avLst/>
          </a:prstGeom>
          <a:noFill/>
        </p:spPr>
        <p:txBody>
          <a:bodyPr wrap="square" rtlCol="0">
            <a:spAutoFit/>
          </a:bodyPr>
          <a:lstStyle/>
          <a:p>
            <a:r>
              <a:rPr lang="en-US" sz="4800" b="1" dirty="0">
                <a:solidFill>
                  <a:srgbClr val="00B0F0"/>
                </a:solidFill>
              </a:rPr>
              <a:t>No; most x-values have two different y-values</a:t>
            </a:r>
          </a:p>
          <a:p>
            <a:endParaRPr lang="en-US" sz="4800" b="1" dirty="0">
              <a:solidFill>
                <a:srgbClr val="00B0F0"/>
              </a:solidFill>
            </a:endParaRPr>
          </a:p>
        </p:txBody>
      </p:sp>
    </p:spTree>
    <p:extLst>
      <p:ext uri="{BB962C8B-B14F-4D97-AF65-F5344CB8AC3E}">
        <p14:creationId xmlns:p14="http://schemas.microsoft.com/office/powerpoint/2010/main" val="302670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a:t>
            </a:r>
            <a:r>
              <a:rPr lang="en-US" b="1" dirty="0"/>
              <a:t>(COPY THIS ONE FOR YOUR NOTES)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1905000"/>
            <a:ext cx="5029200" cy="4876800"/>
          </a:xfrm>
          <a:prstGeom prst="rect">
            <a:avLst/>
          </a:prstGeom>
        </p:spPr>
      </p:pic>
      <p:sp>
        <p:nvSpPr>
          <p:cNvPr id="10" name="Freeform 9"/>
          <p:cNvSpPr/>
          <p:nvPr/>
        </p:nvSpPr>
        <p:spPr>
          <a:xfrm rot="16200000">
            <a:off x="1152908" y="2733294"/>
            <a:ext cx="3090673" cy="2500886"/>
          </a:xfrm>
          <a:custGeom>
            <a:avLst/>
            <a:gdLst>
              <a:gd name="connsiteX0" fmla="*/ 3090673 w 3090673"/>
              <a:gd name="connsiteY0" fmla="*/ 0 h 1728216"/>
              <a:gd name="connsiteX1" fmla="*/ 1 w 3090673"/>
              <a:gd name="connsiteY1" fmla="*/ 978408 h 1728216"/>
              <a:gd name="connsiteX2" fmla="*/ 3081529 w 3090673"/>
              <a:gd name="connsiteY2" fmla="*/ 1728216 h 1728216"/>
            </a:gdLst>
            <a:ahLst/>
            <a:cxnLst>
              <a:cxn ang="0">
                <a:pos x="connsiteX0" y="connsiteY0"/>
              </a:cxn>
              <a:cxn ang="0">
                <a:pos x="connsiteX1" y="connsiteY1"/>
              </a:cxn>
              <a:cxn ang="0">
                <a:pos x="connsiteX2" y="connsiteY2"/>
              </a:cxn>
            </a:cxnLst>
            <a:rect l="l" t="t" r="r" b="b"/>
            <a:pathLst>
              <a:path w="3090673" h="1728216">
                <a:moveTo>
                  <a:pt x="3090673" y="0"/>
                </a:moveTo>
                <a:cubicBezTo>
                  <a:pt x="1546099" y="345186"/>
                  <a:pt x="1525" y="690372"/>
                  <a:pt x="1" y="978408"/>
                </a:cubicBezTo>
                <a:cubicBezTo>
                  <a:pt x="-1523" y="1266444"/>
                  <a:pt x="1540003" y="1497330"/>
                  <a:pt x="3081529" y="1728216"/>
                </a:cubicBezTo>
              </a:path>
            </a:pathLst>
          </a:custGeom>
          <a:noFill/>
          <a:ln w="50800">
            <a:solidFill>
              <a:srgbClr val="FF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2438400"/>
            <a:ext cx="2819400" cy="923330"/>
          </a:xfrm>
          <a:prstGeom prst="rect">
            <a:avLst/>
          </a:prstGeom>
          <a:noFill/>
        </p:spPr>
        <p:txBody>
          <a:bodyPr wrap="square" rtlCol="0">
            <a:spAutoFit/>
          </a:bodyPr>
          <a:lstStyle/>
          <a:p>
            <a:r>
              <a:rPr lang="en-US" sz="5400" b="1" dirty="0">
                <a:solidFill>
                  <a:srgbClr val="00B0F0"/>
                </a:solidFill>
              </a:rPr>
              <a:t>Yes</a:t>
            </a:r>
          </a:p>
        </p:txBody>
      </p:sp>
    </p:spTree>
    <p:extLst>
      <p:ext uri="{BB962C8B-B14F-4D97-AF65-F5344CB8AC3E}">
        <p14:creationId xmlns:p14="http://schemas.microsoft.com/office/powerpoint/2010/main" val="396058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graphs of functions</a:t>
            </a:r>
          </a:p>
        </p:txBody>
      </p:sp>
      <p:sp>
        <p:nvSpPr>
          <p:cNvPr id="3" name="Content Placeholder 2"/>
          <p:cNvSpPr>
            <a:spLocks noGrp="1"/>
          </p:cNvSpPr>
          <p:nvPr>
            <p:ph idx="1"/>
          </p:nvPr>
        </p:nvSpPr>
        <p:spPr/>
        <p:txBody>
          <a:bodyPr>
            <a:normAutofit/>
          </a:bodyPr>
          <a:lstStyle/>
          <a:p>
            <a:r>
              <a:rPr lang="en-US" sz="2800" b="1" u="sng" dirty="0">
                <a:solidFill>
                  <a:srgbClr val="FF0000"/>
                </a:solidFill>
              </a:rPr>
              <a:t>ON A GRAPH:</a:t>
            </a:r>
            <a:endParaRPr lang="en-US" sz="2800" dirty="0">
              <a:solidFill>
                <a:srgbClr val="FF0000"/>
              </a:solidFill>
            </a:endParaRPr>
          </a:p>
          <a:p>
            <a:pPr lvl="1"/>
            <a:r>
              <a:rPr lang="en-US" sz="2800" b="1" dirty="0">
                <a:solidFill>
                  <a:srgbClr val="FF0000"/>
                </a:solidFill>
              </a:rPr>
              <a:t>The x-value (horizontal) is the INPUT and the y-value (vertical) is the OUTPUT. </a:t>
            </a:r>
          </a:p>
          <a:p>
            <a:pPr lvl="1"/>
            <a:r>
              <a:rPr lang="en-US" sz="2800" b="1" dirty="0">
                <a:solidFill>
                  <a:srgbClr val="FF0000"/>
                </a:solidFill>
              </a:rPr>
              <a:t>To be a function, each x-value can only have one y-value.</a:t>
            </a:r>
          </a:p>
        </p:txBody>
      </p:sp>
    </p:spTree>
    <p:extLst>
      <p:ext uri="{BB962C8B-B14F-4D97-AF65-F5344CB8AC3E}">
        <p14:creationId xmlns:p14="http://schemas.microsoft.com/office/powerpoint/2010/main" val="400949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1908048"/>
            <a:ext cx="5029200" cy="4876800"/>
          </a:xfrm>
          <a:prstGeom prst="rect">
            <a:avLst/>
          </a:prstGeom>
        </p:spPr>
      </p:pic>
      <p:sp>
        <p:nvSpPr>
          <p:cNvPr id="5" name="Oval 4"/>
          <p:cNvSpPr/>
          <p:nvPr/>
        </p:nvSpPr>
        <p:spPr>
          <a:xfrm>
            <a:off x="1714500" y="3124200"/>
            <a:ext cx="2362200" cy="2286000"/>
          </a:xfrm>
          <a:prstGeom prst="ellipse">
            <a:avLst/>
          </a:prstGeom>
          <a:noFill/>
          <a:ln w="50800">
            <a:solidFill>
              <a:srgbClr val="FF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Box 5"/>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No</a:t>
            </a:r>
          </a:p>
        </p:txBody>
      </p:sp>
    </p:spTree>
    <p:extLst>
      <p:ext uri="{BB962C8B-B14F-4D97-AF65-F5344CB8AC3E}">
        <p14:creationId xmlns:p14="http://schemas.microsoft.com/office/powerpoint/2010/main" val="282078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1908048"/>
            <a:ext cx="5029200" cy="4876800"/>
          </a:xfrm>
          <a:prstGeom prst="rect">
            <a:avLst/>
          </a:prstGeom>
        </p:spPr>
      </p:pic>
      <p:cxnSp>
        <p:nvCxnSpPr>
          <p:cNvPr id="6" name="Straight Arrow Connector 5"/>
          <p:cNvCxnSpPr/>
          <p:nvPr/>
        </p:nvCxnSpPr>
        <p:spPr>
          <a:xfrm flipH="1" flipV="1">
            <a:off x="1850136" y="2971800"/>
            <a:ext cx="1676400" cy="1981200"/>
          </a:xfrm>
          <a:prstGeom prst="straightConnector1">
            <a:avLst/>
          </a:prstGeom>
          <a:ln w="5715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505200" y="3048000"/>
            <a:ext cx="1752600" cy="1905000"/>
          </a:xfrm>
          <a:prstGeom prst="straightConnector1">
            <a:avLst/>
          </a:prstGeom>
          <a:ln w="5715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Yes</a:t>
            </a:r>
          </a:p>
        </p:txBody>
      </p:sp>
    </p:spTree>
    <p:extLst>
      <p:ext uri="{BB962C8B-B14F-4D97-AF65-F5344CB8AC3E}">
        <p14:creationId xmlns:p14="http://schemas.microsoft.com/office/powerpoint/2010/main" val="333721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59229" y="1908048"/>
            <a:ext cx="5029200" cy="4876800"/>
          </a:xfrm>
          <a:prstGeom prst="rect">
            <a:avLst/>
          </a:prstGeom>
        </p:spPr>
      </p:pic>
      <p:sp>
        <p:nvSpPr>
          <p:cNvPr id="6" name="Oval 5"/>
          <p:cNvSpPr/>
          <p:nvPr/>
        </p:nvSpPr>
        <p:spPr>
          <a:xfrm>
            <a:off x="2438400" y="31546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09800" y="3132909"/>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90800" y="33070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34594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95600" y="36118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048000" y="37642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200400" y="39166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52800" y="40690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505200" y="42214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657600" y="437388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Yes</a:t>
            </a:r>
          </a:p>
        </p:txBody>
      </p:sp>
    </p:spTree>
    <p:extLst>
      <p:ext uri="{BB962C8B-B14F-4D97-AF65-F5344CB8AC3E}">
        <p14:creationId xmlns:p14="http://schemas.microsoft.com/office/powerpoint/2010/main" val="51267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 write this in your binder</a:t>
            </a:r>
          </a:p>
        </p:txBody>
      </p:sp>
      <p:sp>
        <p:nvSpPr>
          <p:cNvPr id="3" name="Content Placeholder 2"/>
          <p:cNvSpPr>
            <a:spLocks noGrp="1"/>
          </p:cNvSpPr>
          <p:nvPr>
            <p:ph idx="1"/>
          </p:nvPr>
        </p:nvSpPr>
        <p:spPr/>
        <p:txBody>
          <a:bodyPr/>
          <a:lstStyle/>
          <a:p>
            <a:r>
              <a:rPr lang="en-US" sz="3200" b="1" dirty="0">
                <a:solidFill>
                  <a:srgbClr val="FF0000"/>
                </a:solidFill>
              </a:rPr>
              <a:t>A </a:t>
            </a:r>
            <a:r>
              <a:rPr lang="en-US" sz="3200" b="1" u="sng" dirty="0">
                <a:solidFill>
                  <a:srgbClr val="FF0000"/>
                </a:solidFill>
              </a:rPr>
              <a:t>function</a:t>
            </a:r>
            <a:r>
              <a:rPr lang="en-US" sz="3200" b="1" dirty="0">
                <a:solidFill>
                  <a:srgbClr val="FF0000"/>
                </a:solidFill>
              </a:rPr>
              <a:t> is a rule. Each </a:t>
            </a:r>
            <a:r>
              <a:rPr lang="en-US" sz="3200" b="1" u="sng" dirty="0">
                <a:solidFill>
                  <a:srgbClr val="FF0000"/>
                </a:solidFill>
              </a:rPr>
              <a:t>input</a:t>
            </a:r>
            <a:r>
              <a:rPr lang="en-US" sz="3200" b="1" dirty="0">
                <a:solidFill>
                  <a:srgbClr val="FF0000"/>
                </a:solidFill>
              </a:rPr>
              <a:t> must only have one </a:t>
            </a:r>
            <a:r>
              <a:rPr lang="en-US" sz="3200" b="1" u="sng" dirty="0">
                <a:solidFill>
                  <a:srgbClr val="FF0000"/>
                </a:solidFill>
              </a:rPr>
              <a:t>output</a:t>
            </a:r>
            <a:r>
              <a:rPr lang="en-US" sz="3200" b="1" dirty="0">
                <a:solidFill>
                  <a:srgbClr val="FF0000"/>
                </a:solidFill>
              </a:rPr>
              <a:t>. </a:t>
            </a:r>
          </a:p>
          <a:p>
            <a:r>
              <a:rPr lang="en-US" sz="3200" b="1" dirty="0">
                <a:solidFill>
                  <a:srgbClr val="FF0000"/>
                </a:solidFill>
              </a:rPr>
              <a:t>Each x value can only be paired with one y value</a:t>
            </a:r>
          </a:p>
          <a:p>
            <a:endParaRPr lang="en-US" b="1" dirty="0">
              <a:solidFill>
                <a:srgbClr val="FF0000"/>
              </a:solidFill>
            </a:endParaRPr>
          </a:p>
          <a:p>
            <a:endParaRPr lang="en-US" b="1" dirty="0">
              <a:solidFill>
                <a:srgbClr val="FF0000"/>
              </a:solidFill>
            </a:endParaRPr>
          </a:p>
          <a:p>
            <a:endParaRPr lang="en-US" b="1" dirty="0">
              <a:solidFill>
                <a:srgbClr val="FF0000"/>
              </a:solidFill>
            </a:endParaRPr>
          </a:p>
        </p:txBody>
      </p:sp>
    </p:spTree>
    <p:extLst>
      <p:ext uri="{BB962C8B-B14F-4D97-AF65-F5344CB8AC3E}">
        <p14:creationId xmlns:p14="http://schemas.microsoft.com/office/powerpoint/2010/main" val="211060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59229" y="1908048"/>
            <a:ext cx="5029200" cy="4876800"/>
          </a:xfrm>
          <a:prstGeom prst="rect">
            <a:avLst/>
          </a:prstGeom>
        </p:spPr>
      </p:pic>
      <p:sp>
        <p:nvSpPr>
          <p:cNvPr id="6" name="Oval 5"/>
          <p:cNvSpPr/>
          <p:nvPr/>
        </p:nvSpPr>
        <p:spPr>
          <a:xfrm>
            <a:off x="1432560" y="39624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41120" y="36576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510937" y="4233237"/>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00200" y="44958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820091" y="46482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042160" y="48768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55520" y="51054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55520" y="5301343"/>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042160" y="539496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828800" y="5486400"/>
            <a:ext cx="91440" cy="914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No</a:t>
            </a:r>
          </a:p>
        </p:txBody>
      </p:sp>
    </p:spTree>
    <p:extLst>
      <p:ext uri="{BB962C8B-B14F-4D97-AF65-F5344CB8AC3E}">
        <p14:creationId xmlns:p14="http://schemas.microsoft.com/office/powerpoint/2010/main" val="286804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1908048"/>
            <a:ext cx="5029200" cy="4876800"/>
          </a:xfrm>
          <a:prstGeom prst="rect">
            <a:avLst/>
          </a:prstGeom>
        </p:spPr>
      </p:pic>
      <p:sp>
        <p:nvSpPr>
          <p:cNvPr id="3" name="Freeform 2"/>
          <p:cNvSpPr/>
          <p:nvPr/>
        </p:nvSpPr>
        <p:spPr>
          <a:xfrm>
            <a:off x="1426029" y="2536371"/>
            <a:ext cx="2688771" cy="3396343"/>
          </a:xfrm>
          <a:custGeom>
            <a:avLst/>
            <a:gdLst>
              <a:gd name="connsiteX0" fmla="*/ 0 w 2688771"/>
              <a:gd name="connsiteY0" fmla="*/ 3396343 h 3396343"/>
              <a:gd name="connsiteX1" fmla="*/ 849085 w 2688771"/>
              <a:gd name="connsiteY1" fmla="*/ 751115 h 3396343"/>
              <a:gd name="connsiteX2" fmla="*/ 1807028 w 2688771"/>
              <a:gd name="connsiteY2" fmla="*/ 2819400 h 3396343"/>
              <a:gd name="connsiteX3" fmla="*/ 2688771 w 2688771"/>
              <a:gd name="connsiteY3" fmla="*/ 0 h 3396343"/>
            </a:gdLst>
            <a:ahLst/>
            <a:cxnLst>
              <a:cxn ang="0">
                <a:pos x="connsiteX0" y="connsiteY0"/>
              </a:cxn>
              <a:cxn ang="0">
                <a:pos x="connsiteX1" y="connsiteY1"/>
              </a:cxn>
              <a:cxn ang="0">
                <a:pos x="connsiteX2" y="connsiteY2"/>
              </a:cxn>
              <a:cxn ang="0">
                <a:pos x="connsiteX3" y="connsiteY3"/>
              </a:cxn>
            </a:cxnLst>
            <a:rect l="l" t="t" r="r" b="b"/>
            <a:pathLst>
              <a:path w="2688771" h="3396343">
                <a:moveTo>
                  <a:pt x="0" y="3396343"/>
                </a:moveTo>
                <a:cubicBezTo>
                  <a:pt x="273957" y="2121807"/>
                  <a:pt x="547914" y="847272"/>
                  <a:pt x="849085" y="751115"/>
                </a:cubicBezTo>
                <a:cubicBezTo>
                  <a:pt x="1150256" y="654958"/>
                  <a:pt x="1500414" y="2944586"/>
                  <a:pt x="1807028" y="2819400"/>
                </a:cubicBezTo>
                <a:cubicBezTo>
                  <a:pt x="2113642" y="2694214"/>
                  <a:pt x="2401206" y="1347107"/>
                  <a:pt x="2688771" y="0"/>
                </a:cubicBezTo>
              </a:path>
            </a:pathLst>
          </a:custGeom>
          <a:noFill/>
          <a:ln w="50800">
            <a:solidFill>
              <a:srgbClr val="FF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Yes</a:t>
            </a:r>
          </a:p>
        </p:txBody>
      </p:sp>
    </p:spTree>
    <p:extLst>
      <p:ext uri="{BB962C8B-B14F-4D97-AF65-F5344CB8AC3E}">
        <p14:creationId xmlns:p14="http://schemas.microsoft.com/office/powerpoint/2010/main" val="422500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59229" y="1908048"/>
            <a:ext cx="5029200" cy="4876800"/>
          </a:xfrm>
          <a:prstGeom prst="rect">
            <a:avLst/>
          </a:prstGeom>
        </p:spPr>
      </p:pic>
      <p:sp>
        <p:nvSpPr>
          <p:cNvPr id="5" name="Freeform 4"/>
          <p:cNvSpPr/>
          <p:nvPr/>
        </p:nvSpPr>
        <p:spPr>
          <a:xfrm>
            <a:off x="1001486" y="3276431"/>
            <a:ext cx="3766457" cy="903683"/>
          </a:xfrm>
          <a:custGeom>
            <a:avLst/>
            <a:gdLst>
              <a:gd name="connsiteX0" fmla="*/ 0 w 3766457"/>
              <a:gd name="connsiteY0" fmla="*/ 903683 h 903683"/>
              <a:gd name="connsiteX1" fmla="*/ 2188028 w 3766457"/>
              <a:gd name="connsiteY1" fmla="*/ 370283 h 903683"/>
              <a:gd name="connsiteX2" fmla="*/ 1839685 w 3766457"/>
              <a:gd name="connsiteY2" fmla="*/ 169 h 903683"/>
              <a:gd name="connsiteX3" fmla="*/ 1578428 w 3766457"/>
              <a:gd name="connsiteY3" fmla="*/ 413826 h 903683"/>
              <a:gd name="connsiteX4" fmla="*/ 3766457 w 3766457"/>
              <a:gd name="connsiteY4" fmla="*/ 903683 h 903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6457" h="903683">
                <a:moveTo>
                  <a:pt x="0" y="903683"/>
                </a:moveTo>
                <a:cubicBezTo>
                  <a:pt x="940707" y="712276"/>
                  <a:pt x="1881414" y="520869"/>
                  <a:pt x="2188028" y="370283"/>
                </a:cubicBezTo>
                <a:cubicBezTo>
                  <a:pt x="2494642" y="219697"/>
                  <a:pt x="1941285" y="-7088"/>
                  <a:pt x="1839685" y="169"/>
                </a:cubicBezTo>
                <a:cubicBezTo>
                  <a:pt x="1738085" y="7426"/>
                  <a:pt x="1257299" y="263240"/>
                  <a:pt x="1578428" y="413826"/>
                </a:cubicBezTo>
                <a:cubicBezTo>
                  <a:pt x="1899557" y="564412"/>
                  <a:pt x="2833007" y="734047"/>
                  <a:pt x="3766457" y="903683"/>
                </a:cubicBezTo>
              </a:path>
            </a:pathLst>
          </a:custGeom>
          <a:noFill/>
          <a:ln w="50800">
            <a:solidFill>
              <a:srgbClr val="FF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43600" y="2956560"/>
            <a:ext cx="1752600" cy="923330"/>
          </a:xfrm>
          <a:prstGeom prst="rect">
            <a:avLst/>
          </a:prstGeom>
          <a:noFill/>
        </p:spPr>
        <p:txBody>
          <a:bodyPr wrap="square" rtlCol="0">
            <a:spAutoFit/>
          </a:bodyPr>
          <a:lstStyle/>
          <a:p>
            <a:r>
              <a:rPr lang="en-US" sz="5400" b="1" dirty="0">
                <a:solidFill>
                  <a:srgbClr val="00B0F0"/>
                </a:solidFill>
              </a:rPr>
              <a:t>No</a:t>
            </a:r>
          </a:p>
        </p:txBody>
      </p:sp>
    </p:spTree>
    <p:extLst>
      <p:ext uri="{BB962C8B-B14F-4D97-AF65-F5344CB8AC3E}">
        <p14:creationId xmlns:p14="http://schemas.microsoft.com/office/powerpoint/2010/main" val="93076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441325" y="2263385"/>
            <a:ext cx="76358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t>S</a:t>
            </a:r>
            <a:r>
              <a:rPr lang="en-US" sz="2400" b="0" dirty="0" smtClean="0"/>
              <a:t>ome </a:t>
            </a:r>
            <a:r>
              <a:rPr lang="en-US" sz="2400" b="0" dirty="0"/>
              <a:t>graphs are connected lines or curves called </a:t>
            </a:r>
            <a:r>
              <a:rPr lang="en-US" sz="2400" u="sng" dirty="0"/>
              <a:t>continuous graphs</a:t>
            </a:r>
            <a:r>
              <a:rPr lang="en-US" sz="2400" b="0" dirty="0"/>
              <a:t>. Some graphs are only distinct points. They are called </a:t>
            </a:r>
            <a:r>
              <a:rPr lang="en-US" sz="2400" u="sng" dirty="0"/>
              <a:t>discrete graphs</a:t>
            </a:r>
          </a:p>
        </p:txBody>
      </p:sp>
    </p:spTree>
    <p:extLst>
      <p:ext uri="{BB962C8B-B14F-4D97-AF65-F5344CB8AC3E}">
        <p14:creationId xmlns:p14="http://schemas.microsoft.com/office/powerpoint/2010/main" val="1681642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7" name="Text Box 5"/>
          <p:cNvSpPr txBox="1">
            <a:spLocks noChangeArrowheads="1"/>
          </p:cNvSpPr>
          <p:nvPr/>
        </p:nvSpPr>
        <p:spPr bwMode="auto">
          <a:xfrm>
            <a:off x="441325" y="1889371"/>
            <a:ext cx="390842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smtClean="0"/>
              <a:t>The graph on theme park attendance is an example of a discrete graph. It consists of distinct points because each year is distinct and people are counted in whole numbers only. The values between whole numbers are not included, since they have no meaning for the situation.</a:t>
            </a:r>
            <a:endParaRPr lang="en-US" sz="2400" b="0" dirty="0"/>
          </a:p>
        </p:txBody>
      </p:sp>
      <p:pic>
        <p:nvPicPr>
          <p:cNvPr id="269335"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5" y="2895600"/>
            <a:ext cx="4206875" cy="3569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tx1"/>
                </a:solidFill>
              </a:rPr>
              <a:t>Why is this a Discrete Graph?</a:t>
            </a:r>
            <a:endParaRPr lang="en-US" dirty="0">
              <a:solidFill>
                <a:schemeClr val="tx1"/>
              </a:solidFill>
            </a:endParaRPr>
          </a:p>
        </p:txBody>
      </p:sp>
    </p:spTree>
    <p:extLst>
      <p:ext uri="{BB962C8B-B14F-4D97-AF65-F5344CB8AC3E}">
        <p14:creationId xmlns:p14="http://schemas.microsoft.com/office/powerpoint/2010/main" val="365056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9317"/>
                                        </p:tgtEl>
                                        <p:attrNameLst>
                                          <p:attrName>style.visibility</p:attrName>
                                        </p:attrNameLst>
                                      </p:cBhvr>
                                      <p:to>
                                        <p:strVal val="visible"/>
                                      </p:to>
                                    </p:set>
                                    <p:anim calcmode="lin" valueType="num">
                                      <p:cBhvr>
                                        <p:cTn id="7" dur="1000" fill="hold"/>
                                        <p:tgtEl>
                                          <p:spTgt spid="269317"/>
                                        </p:tgtEl>
                                        <p:attrNameLst>
                                          <p:attrName>ppt_w</p:attrName>
                                        </p:attrNameLst>
                                      </p:cBhvr>
                                      <p:tavLst>
                                        <p:tav tm="0">
                                          <p:val>
                                            <p:strVal val="#ppt_w*0.70"/>
                                          </p:val>
                                        </p:tav>
                                        <p:tav tm="100000">
                                          <p:val>
                                            <p:strVal val="#ppt_w"/>
                                          </p:val>
                                        </p:tav>
                                      </p:tavLst>
                                    </p:anim>
                                    <p:anim calcmode="lin" valueType="num">
                                      <p:cBhvr>
                                        <p:cTn id="8" dur="1000" fill="hold"/>
                                        <p:tgtEl>
                                          <p:spTgt spid="269317"/>
                                        </p:tgtEl>
                                        <p:attrNameLst>
                                          <p:attrName>ppt_h</p:attrName>
                                        </p:attrNameLst>
                                      </p:cBhvr>
                                      <p:tavLst>
                                        <p:tav tm="0">
                                          <p:val>
                                            <p:strVal val="#ppt_h"/>
                                          </p:val>
                                        </p:tav>
                                        <p:tav tm="100000">
                                          <p:val>
                                            <p:strVal val="#ppt_h"/>
                                          </p:val>
                                        </p:tav>
                                      </p:tavLst>
                                    </p:anim>
                                    <p:animEffect transition="in" filter="fade">
                                      <p:cBhvr>
                                        <p:cTn id="9" dur="1000"/>
                                        <p:tgtEl>
                                          <p:spTgt spid="269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822325" y="2191546"/>
            <a:ext cx="794067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smtClean="0"/>
              <a:t>The graph models the situation of a child going down a slide. Graph </a:t>
            </a:r>
            <a:r>
              <a:rPr lang="en-US" sz="2400" b="0" dirty="0"/>
              <a:t>A represents the child</a:t>
            </a:r>
            <a:r>
              <a:rPr lang="ja-JP" altLang="en-US" sz="2400" b="0" dirty="0">
                <a:latin typeface="Arial" charset="0"/>
              </a:rPr>
              <a:t>’</a:t>
            </a:r>
            <a:r>
              <a:rPr lang="en-US" sz="2400" b="0" dirty="0"/>
              <a:t>s </a:t>
            </a:r>
            <a:r>
              <a:rPr lang="en-US" sz="2400" b="0" i="1" dirty="0"/>
              <a:t>distance from the ground</a:t>
            </a:r>
            <a:r>
              <a:rPr lang="en-US" sz="2400" b="0" dirty="0"/>
              <a:t> related to time. </a:t>
            </a:r>
          </a:p>
        </p:txBody>
      </p:sp>
      <p:pic>
        <p:nvPicPr>
          <p:cNvPr id="13315"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3379806"/>
            <a:ext cx="4837059" cy="347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US" dirty="0" smtClean="0">
                <a:solidFill>
                  <a:srgbClr val="000000"/>
                </a:solidFill>
              </a:rPr>
              <a:t>Why is this a Continuous Graph?</a:t>
            </a:r>
            <a:endParaRPr lang="en-US" dirty="0">
              <a:solidFill>
                <a:srgbClr val="000000"/>
              </a:solidFill>
            </a:endParaRPr>
          </a:p>
        </p:txBody>
      </p:sp>
    </p:spTree>
    <p:extLst>
      <p:ext uri="{BB962C8B-B14F-4D97-AF65-F5344CB8AC3E}">
        <p14:creationId xmlns:p14="http://schemas.microsoft.com/office/powerpoint/2010/main" val="309407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0000"/>
                </a:solidFill>
              </a:rPr>
              <a:t>Choosing Graphs to Represent Situations</a:t>
            </a:r>
            <a:endParaRPr lang="en-US" dirty="0">
              <a:solidFill>
                <a:srgbClr val="0000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2271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6"/>
          <p:cNvSpPr txBox="1">
            <a:spLocks noChangeArrowheads="1"/>
          </p:cNvSpPr>
          <p:nvPr/>
        </p:nvSpPr>
        <p:spPr bwMode="auto">
          <a:xfrm>
            <a:off x="533400" y="1193425"/>
            <a:ext cx="815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dirty="0"/>
              <a:t>Each day several leaves fall from a tree. One day a gust of wind blows off many leaves. Eventually, there are no more leaves on the tree. Choose the graph that best represents the situation. </a:t>
            </a:r>
          </a:p>
        </p:txBody>
      </p:sp>
      <p:pic>
        <p:nvPicPr>
          <p:cNvPr id="5125"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111125"/>
            <a:ext cx="26479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111125"/>
            <a:ext cx="25908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3150" y="3111125"/>
            <a:ext cx="253365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153150" y="5886591"/>
            <a:ext cx="1266825" cy="461665"/>
          </a:xfrm>
          <a:prstGeom prst="rect">
            <a:avLst/>
          </a:prstGeom>
          <a:noFill/>
        </p:spPr>
        <p:txBody>
          <a:bodyPr wrap="square" rtlCol="0">
            <a:spAutoFit/>
          </a:bodyPr>
          <a:lstStyle/>
          <a:p>
            <a:r>
              <a:rPr lang="en-US" sz="2400" dirty="0" smtClean="0">
                <a:solidFill>
                  <a:srgbClr val="FF0000"/>
                </a:solidFill>
              </a:rPr>
              <a:t>Graph B</a:t>
            </a:r>
            <a:endParaRPr lang="en-US" sz="2400" dirty="0">
              <a:solidFill>
                <a:srgbClr val="FF0000"/>
              </a:solidFill>
            </a:endParaRPr>
          </a:p>
        </p:txBody>
      </p:sp>
    </p:spTree>
    <p:extLst>
      <p:ext uri="{BB962C8B-B14F-4D97-AF65-F5344CB8AC3E}">
        <p14:creationId xmlns:p14="http://schemas.microsoft.com/office/powerpoint/2010/main" val="3691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student.desmos.com</a:t>
            </a:r>
          </a:p>
          <a:p>
            <a:r>
              <a:rPr lang="en-US" sz="4000" dirty="0" smtClean="0"/>
              <a:t>Class Code</a:t>
            </a:r>
            <a:r>
              <a:rPr lang="en-US" sz="4000" smtClean="0"/>
              <a:t>: </a:t>
            </a:r>
            <a:r>
              <a:rPr lang="en-US" sz="4000" smtClean="0"/>
              <a:t>KSVR57</a:t>
            </a:r>
          </a:p>
          <a:p>
            <a:r>
              <a:rPr lang="en-US" sz="4000" smtClean="0"/>
              <a:t>Login </a:t>
            </a:r>
            <a:r>
              <a:rPr lang="en-US" sz="4000" dirty="0" smtClean="0"/>
              <a:t>with your first name ONLY</a:t>
            </a:r>
          </a:p>
          <a:p>
            <a:pPr algn="ctr"/>
            <a:r>
              <a:rPr lang="en-US" sz="4000" dirty="0" smtClean="0"/>
              <a:t>THE </a:t>
            </a:r>
            <a:r>
              <a:rPr lang="en-US" sz="4000" dirty="0" smtClean="0"/>
              <a:t>DARKENED FIGURE IS YOURS, The shaded figure is what it should be </a:t>
            </a:r>
          </a:p>
          <a:p>
            <a:pPr marL="0" indent="0">
              <a:buNone/>
            </a:pPr>
            <a:endParaRPr lang="en-US" sz="4000" dirty="0" smtClean="0"/>
          </a:p>
          <a:p>
            <a:endParaRPr lang="en-US" sz="4000" dirty="0"/>
          </a:p>
        </p:txBody>
      </p:sp>
      <p:sp>
        <p:nvSpPr>
          <p:cNvPr id="3" name="Title 2"/>
          <p:cNvSpPr>
            <a:spLocks noGrp="1"/>
          </p:cNvSpPr>
          <p:nvPr>
            <p:ph type="title"/>
          </p:nvPr>
        </p:nvSpPr>
        <p:spPr/>
        <p:txBody>
          <a:bodyPr/>
          <a:lstStyle/>
          <a:p>
            <a:r>
              <a:rPr lang="en-US" dirty="0" smtClean="0"/>
              <a:t>Function Carnival Activity</a:t>
            </a:r>
            <a:endParaRPr lang="en-US" dirty="0"/>
          </a:p>
        </p:txBody>
      </p:sp>
    </p:spTree>
    <p:extLst>
      <p:ext uri="{BB962C8B-B14F-4D97-AF65-F5344CB8AC3E}">
        <p14:creationId xmlns:p14="http://schemas.microsoft.com/office/powerpoint/2010/main" val="3922162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normAutofit/>
          </a:bodyPr>
          <a:lstStyle/>
          <a:p>
            <a:r>
              <a:rPr lang="en-US" sz="6000" dirty="0"/>
              <a:t>Worksheet</a:t>
            </a:r>
          </a:p>
        </p:txBody>
      </p:sp>
    </p:spTree>
    <p:extLst>
      <p:ext uri="{BB962C8B-B14F-4D97-AF65-F5344CB8AC3E}">
        <p14:creationId xmlns:p14="http://schemas.microsoft.com/office/powerpoint/2010/main" val="198505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407325"/>
              </p:ext>
            </p:extLst>
          </p:nvPr>
        </p:nvGraphicFramePr>
        <p:xfrm>
          <a:off x="3086100" y="2066779"/>
          <a:ext cx="1981200" cy="3474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pPr algn="ctr"/>
                      <a:r>
                        <a:rPr lang="en-US" sz="3200" dirty="0"/>
                        <a:t>x</a:t>
                      </a:r>
                    </a:p>
                  </a:txBody>
                  <a:tcPr/>
                </a:tc>
                <a:tc>
                  <a:txBody>
                    <a:bodyPr/>
                    <a:lstStyle/>
                    <a:p>
                      <a:pPr algn="ctr"/>
                      <a:r>
                        <a:rPr lang="en-US" sz="3200" dirty="0"/>
                        <a:t>y</a:t>
                      </a:r>
                    </a:p>
                  </a:txBody>
                  <a:tcPr/>
                </a:tc>
                <a:extLst>
                  <a:ext uri="{0D108BD9-81ED-4DB2-BD59-A6C34878D82A}">
                    <a16:rowId xmlns:a16="http://schemas.microsoft.com/office/drawing/2014/main" val="10000"/>
                  </a:ext>
                </a:extLst>
              </a:tr>
              <a:tr h="370840">
                <a:tc>
                  <a:txBody>
                    <a:bodyPr/>
                    <a:lstStyle/>
                    <a:p>
                      <a:pPr algn="ctr"/>
                      <a:r>
                        <a:rPr lang="en-US" sz="3200" dirty="0"/>
                        <a:t>3</a:t>
                      </a:r>
                    </a:p>
                  </a:txBody>
                  <a:tcPr/>
                </a:tc>
                <a:tc>
                  <a:txBody>
                    <a:bodyPr/>
                    <a:lstStyle/>
                    <a:p>
                      <a:pPr algn="ctr"/>
                      <a:r>
                        <a:rPr lang="en-US" sz="3200" dirty="0"/>
                        <a:t>6</a:t>
                      </a:r>
                    </a:p>
                  </a:txBody>
                  <a:tcPr/>
                </a:tc>
                <a:extLst>
                  <a:ext uri="{0D108BD9-81ED-4DB2-BD59-A6C34878D82A}">
                    <a16:rowId xmlns:a16="http://schemas.microsoft.com/office/drawing/2014/main" val="10001"/>
                  </a:ext>
                </a:extLst>
              </a:tr>
              <a:tr h="370840">
                <a:tc>
                  <a:txBody>
                    <a:bodyPr/>
                    <a:lstStyle/>
                    <a:p>
                      <a:pPr algn="ctr"/>
                      <a:r>
                        <a:rPr lang="en-US" sz="3200" dirty="0"/>
                        <a:t>5</a:t>
                      </a:r>
                    </a:p>
                  </a:txBody>
                  <a:tcPr/>
                </a:tc>
                <a:tc>
                  <a:txBody>
                    <a:bodyPr/>
                    <a:lstStyle/>
                    <a:p>
                      <a:pPr algn="ctr"/>
                      <a:r>
                        <a:rPr lang="en-US" sz="3200" dirty="0"/>
                        <a:t>10</a:t>
                      </a:r>
                    </a:p>
                  </a:txBody>
                  <a:tcPr/>
                </a:tc>
                <a:extLst>
                  <a:ext uri="{0D108BD9-81ED-4DB2-BD59-A6C34878D82A}">
                    <a16:rowId xmlns:a16="http://schemas.microsoft.com/office/drawing/2014/main" val="10002"/>
                  </a:ext>
                </a:extLst>
              </a:tr>
              <a:tr h="370840">
                <a:tc>
                  <a:txBody>
                    <a:bodyPr/>
                    <a:lstStyle/>
                    <a:p>
                      <a:pPr algn="ctr"/>
                      <a:r>
                        <a:rPr lang="en-US" sz="3200" dirty="0"/>
                        <a:t>5</a:t>
                      </a:r>
                    </a:p>
                  </a:txBody>
                  <a:tcPr/>
                </a:tc>
                <a:tc>
                  <a:txBody>
                    <a:bodyPr/>
                    <a:lstStyle/>
                    <a:p>
                      <a:pPr algn="ctr"/>
                      <a:r>
                        <a:rPr lang="en-US" sz="3200" dirty="0"/>
                        <a:t>12</a:t>
                      </a:r>
                    </a:p>
                  </a:txBody>
                  <a:tcPr/>
                </a:tc>
                <a:extLst>
                  <a:ext uri="{0D108BD9-81ED-4DB2-BD59-A6C34878D82A}">
                    <a16:rowId xmlns:a16="http://schemas.microsoft.com/office/drawing/2014/main" val="10003"/>
                  </a:ext>
                </a:extLst>
              </a:tr>
              <a:tr h="370840">
                <a:tc>
                  <a:txBody>
                    <a:bodyPr/>
                    <a:lstStyle/>
                    <a:p>
                      <a:pPr algn="ctr"/>
                      <a:r>
                        <a:rPr lang="en-US" sz="3200" dirty="0"/>
                        <a:t>8</a:t>
                      </a:r>
                    </a:p>
                  </a:txBody>
                  <a:tcPr/>
                </a:tc>
                <a:tc>
                  <a:txBody>
                    <a:bodyPr/>
                    <a:lstStyle/>
                    <a:p>
                      <a:pPr algn="ctr"/>
                      <a:r>
                        <a:rPr lang="en-US" sz="3200" dirty="0"/>
                        <a:t>14</a:t>
                      </a:r>
                    </a:p>
                  </a:txBody>
                  <a:tcPr/>
                </a:tc>
                <a:extLst>
                  <a:ext uri="{0D108BD9-81ED-4DB2-BD59-A6C34878D82A}">
                    <a16:rowId xmlns:a16="http://schemas.microsoft.com/office/drawing/2014/main" val="10004"/>
                  </a:ext>
                </a:extLst>
              </a:tr>
              <a:tr h="370840">
                <a:tc>
                  <a:txBody>
                    <a:bodyPr/>
                    <a:lstStyle/>
                    <a:p>
                      <a:pPr algn="ctr"/>
                      <a:r>
                        <a:rPr lang="en-US" sz="3200" dirty="0"/>
                        <a:t>12</a:t>
                      </a:r>
                    </a:p>
                  </a:txBody>
                  <a:tcPr/>
                </a:tc>
                <a:tc>
                  <a:txBody>
                    <a:bodyPr/>
                    <a:lstStyle/>
                    <a:p>
                      <a:pPr algn="ctr"/>
                      <a:r>
                        <a:rPr lang="en-US" sz="3200" dirty="0"/>
                        <a:t>18</a:t>
                      </a:r>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486506" y="5562600"/>
            <a:ext cx="8149493" cy="584776"/>
          </a:xfrm>
          <a:prstGeom prst="rect">
            <a:avLst/>
          </a:prstGeom>
          <a:noFill/>
        </p:spPr>
        <p:txBody>
          <a:bodyPr wrap="square" rtlCol="0">
            <a:spAutoFit/>
          </a:bodyPr>
          <a:lstStyle/>
          <a:p>
            <a:r>
              <a:rPr lang="en-US" sz="3200" b="1" dirty="0">
                <a:solidFill>
                  <a:srgbClr val="FF0000"/>
                </a:solidFill>
              </a:rPr>
              <a:t>No; the input “5” has more than one output.</a:t>
            </a:r>
          </a:p>
        </p:txBody>
      </p:sp>
    </p:spTree>
    <p:extLst>
      <p:ext uri="{BB962C8B-B14F-4D97-AF65-F5344CB8AC3E}">
        <p14:creationId xmlns:p14="http://schemas.microsoft.com/office/powerpoint/2010/main" val="343666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4927199"/>
              </p:ext>
            </p:extLst>
          </p:nvPr>
        </p:nvGraphicFramePr>
        <p:xfrm>
          <a:off x="3535903" y="1211776"/>
          <a:ext cx="1981200" cy="38404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pPr algn="ctr"/>
                      <a:r>
                        <a:rPr lang="en-US" sz="3600" dirty="0"/>
                        <a:t>x</a:t>
                      </a:r>
                    </a:p>
                  </a:txBody>
                  <a:tcPr/>
                </a:tc>
                <a:tc>
                  <a:txBody>
                    <a:bodyPr/>
                    <a:lstStyle/>
                    <a:p>
                      <a:pPr algn="ctr"/>
                      <a:r>
                        <a:rPr lang="en-US" sz="3600" dirty="0"/>
                        <a:t>y</a:t>
                      </a:r>
                    </a:p>
                  </a:txBody>
                  <a:tcPr/>
                </a:tc>
                <a:extLst>
                  <a:ext uri="{0D108BD9-81ED-4DB2-BD59-A6C34878D82A}">
                    <a16:rowId xmlns:a16="http://schemas.microsoft.com/office/drawing/2014/main" val="10000"/>
                  </a:ext>
                </a:extLst>
              </a:tr>
              <a:tr h="370840">
                <a:tc>
                  <a:txBody>
                    <a:bodyPr/>
                    <a:lstStyle/>
                    <a:p>
                      <a:pPr algn="ctr"/>
                      <a:r>
                        <a:rPr lang="en-US" sz="3600" dirty="0"/>
                        <a:t>-8</a:t>
                      </a:r>
                    </a:p>
                  </a:txBody>
                  <a:tcPr/>
                </a:tc>
                <a:tc>
                  <a:txBody>
                    <a:bodyPr/>
                    <a:lstStyle/>
                    <a:p>
                      <a:pPr algn="ctr"/>
                      <a:r>
                        <a:rPr lang="en-US" sz="3600" dirty="0"/>
                        <a:t>16</a:t>
                      </a:r>
                    </a:p>
                  </a:txBody>
                  <a:tcPr/>
                </a:tc>
                <a:extLst>
                  <a:ext uri="{0D108BD9-81ED-4DB2-BD59-A6C34878D82A}">
                    <a16:rowId xmlns:a16="http://schemas.microsoft.com/office/drawing/2014/main" val="10001"/>
                  </a:ext>
                </a:extLst>
              </a:tr>
              <a:tr h="370840">
                <a:tc>
                  <a:txBody>
                    <a:bodyPr/>
                    <a:lstStyle/>
                    <a:p>
                      <a:pPr algn="ctr"/>
                      <a:r>
                        <a:rPr lang="en-US" sz="3600" dirty="0"/>
                        <a:t>10</a:t>
                      </a:r>
                    </a:p>
                  </a:txBody>
                  <a:tcPr/>
                </a:tc>
                <a:tc>
                  <a:txBody>
                    <a:bodyPr/>
                    <a:lstStyle/>
                    <a:p>
                      <a:pPr algn="ctr"/>
                      <a:r>
                        <a:rPr lang="en-US" sz="3600" dirty="0"/>
                        <a:t>-20</a:t>
                      </a:r>
                    </a:p>
                  </a:txBody>
                  <a:tcPr/>
                </a:tc>
                <a:extLst>
                  <a:ext uri="{0D108BD9-81ED-4DB2-BD59-A6C34878D82A}">
                    <a16:rowId xmlns:a16="http://schemas.microsoft.com/office/drawing/2014/main" val="10002"/>
                  </a:ext>
                </a:extLst>
              </a:tr>
              <a:tr h="370840">
                <a:tc>
                  <a:txBody>
                    <a:bodyPr/>
                    <a:lstStyle/>
                    <a:p>
                      <a:pPr algn="ctr"/>
                      <a:r>
                        <a:rPr lang="en-US" sz="3600" dirty="0"/>
                        <a:t>1</a:t>
                      </a:r>
                    </a:p>
                  </a:txBody>
                  <a:tcPr/>
                </a:tc>
                <a:tc>
                  <a:txBody>
                    <a:bodyPr/>
                    <a:lstStyle/>
                    <a:p>
                      <a:pPr algn="ctr"/>
                      <a:r>
                        <a:rPr lang="en-US" sz="3600" dirty="0"/>
                        <a:t>-2</a:t>
                      </a:r>
                    </a:p>
                  </a:txBody>
                  <a:tcPr/>
                </a:tc>
                <a:extLst>
                  <a:ext uri="{0D108BD9-81ED-4DB2-BD59-A6C34878D82A}">
                    <a16:rowId xmlns:a16="http://schemas.microsoft.com/office/drawing/2014/main" val="10003"/>
                  </a:ext>
                </a:extLst>
              </a:tr>
              <a:tr h="370840">
                <a:tc>
                  <a:txBody>
                    <a:bodyPr/>
                    <a:lstStyle/>
                    <a:p>
                      <a:pPr algn="ctr"/>
                      <a:r>
                        <a:rPr lang="en-US" sz="3600" dirty="0"/>
                        <a:t>4</a:t>
                      </a:r>
                    </a:p>
                  </a:txBody>
                  <a:tcPr/>
                </a:tc>
                <a:tc>
                  <a:txBody>
                    <a:bodyPr/>
                    <a:lstStyle/>
                    <a:p>
                      <a:pPr algn="ctr"/>
                      <a:r>
                        <a:rPr lang="en-US" sz="3600" dirty="0"/>
                        <a:t>-8</a:t>
                      </a:r>
                    </a:p>
                  </a:txBody>
                  <a:tcPr/>
                </a:tc>
                <a:extLst>
                  <a:ext uri="{0D108BD9-81ED-4DB2-BD59-A6C34878D82A}">
                    <a16:rowId xmlns:a16="http://schemas.microsoft.com/office/drawing/2014/main" val="10004"/>
                  </a:ext>
                </a:extLst>
              </a:tr>
              <a:tr h="370840">
                <a:tc>
                  <a:txBody>
                    <a:bodyPr/>
                    <a:lstStyle/>
                    <a:p>
                      <a:pPr algn="ctr"/>
                      <a:r>
                        <a:rPr lang="en-US" sz="3600" dirty="0"/>
                        <a:t>1</a:t>
                      </a:r>
                    </a:p>
                  </a:txBody>
                  <a:tcPr/>
                </a:tc>
                <a:tc>
                  <a:txBody>
                    <a:bodyPr/>
                    <a:lstStyle/>
                    <a:p>
                      <a:pPr algn="ctr"/>
                      <a:r>
                        <a:rPr lang="en-US" sz="3600" dirty="0"/>
                        <a:t>-2</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1752600" y="5057751"/>
            <a:ext cx="5362470" cy="1077218"/>
          </a:xfrm>
          <a:prstGeom prst="rect">
            <a:avLst/>
          </a:prstGeom>
          <a:noFill/>
        </p:spPr>
        <p:txBody>
          <a:bodyPr wrap="square" rtlCol="0">
            <a:spAutoFit/>
          </a:bodyPr>
          <a:lstStyle/>
          <a:p>
            <a:r>
              <a:rPr lang="en-US" sz="3200" b="1" dirty="0">
                <a:solidFill>
                  <a:srgbClr val="FF0000"/>
                </a:solidFill>
              </a:rPr>
              <a:t>Yes; there is a repeated input, but the output is the same.</a:t>
            </a:r>
          </a:p>
        </p:txBody>
      </p:sp>
    </p:spTree>
    <p:extLst>
      <p:ext uri="{BB962C8B-B14F-4D97-AF65-F5344CB8AC3E}">
        <p14:creationId xmlns:p14="http://schemas.microsoft.com/office/powerpoint/2010/main" val="38151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7801516"/>
              </p:ext>
            </p:extLst>
          </p:nvPr>
        </p:nvGraphicFramePr>
        <p:xfrm>
          <a:off x="3669323" y="1506415"/>
          <a:ext cx="1981200" cy="3474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pPr algn="ctr"/>
                      <a:r>
                        <a:rPr lang="en-US" sz="3200" dirty="0"/>
                        <a:t>x</a:t>
                      </a:r>
                    </a:p>
                  </a:txBody>
                  <a:tcPr/>
                </a:tc>
                <a:tc>
                  <a:txBody>
                    <a:bodyPr/>
                    <a:lstStyle/>
                    <a:p>
                      <a:pPr algn="ctr"/>
                      <a:r>
                        <a:rPr lang="en-US" sz="3200" dirty="0"/>
                        <a:t>y</a:t>
                      </a:r>
                    </a:p>
                  </a:txBody>
                  <a:tcPr/>
                </a:tc>
                <a:extLst>
                  <a:ext uri="{0D108BD9-81ED-4DB2-BD59-A6C34878D82A}">
                    <a16:rowId xmlns:a16="http://schemas.microsoft.com/office/drawing/2014/main" val="10000"/>
                  </a:ext>
                </a:extLst>
              </a:tr>
              <a:tr h="370840">
                <a:tc>
                  <a:txBody>
                    <a:bodyPr/>
                    <a:lstStyle/>
                    <a:p>
                      <a:pPr algn="ctr"/>
                      <a:r>
                        <a:rPr lang="en-US" sz="3200" dirty="0"/>
                        <a:t>1</a:t>
                      </a:r>
                    </a:p>
                  </a:txBody>
                  <a:tcPr/>
                </a:tc>
                <a:tc>
                  <a:txBody>
                    <a:bodyPr/>
                    <a:lstStyle/>
                    <a:p>
                      <a:pPr algn="ctr"/>
                      <a:r>
                        <a:rPr lang="en-US" sz="3200" dirty="0"/>
                        <a:t>5</a:t>
                      </a:r>
                    </a:p>
                  </a:txBody>
                  <a:tcPr/>
                </a:tc>
                <a:extLst>
                  <a:ext uri="{0D108BD9-81ED-4DB2-BD59-A6C34878D82A}">
                    <a16:rowId xmlns:a16="http://schemas.microsoft.com/office/drawing/2014/main" val="10001"/>
                  </a:ext>
                </a:extLst>
              </a:tr>
              <a:tr h="370840">
                <a:tc>
                  <a:txBody>
                    <a:bodyPr/>
                    <a:lstStyle/>
                    <a:p>
                      <a:pPr algn="ctr"/>
                      <a:r>
                        <a:rPr lang="en-US" sz="3200" dirty="0"/>
                        <a:t>1</a:t>
                      </a:r>
                    </a:p>
                  </a:txBody>
                  <a:tcPr/>
                </a:tc>
                <a:tc>
                  <a:txBody>
                    <a:bodyPr/>
                    <a:lstStyle/>
                    <a:p>
                      <a:pPr algn="ctr"/>
                      <a:r>
                        <a:rPr lang="en-US" sz="3200" dirty="0"/>
                        <a:t>6</a:t>
                      </a:r>
                    </a:p>
                  </a:txBody>
                  <a:tcPr/>
                </a:tc>
                <a:extLst>
                  <a:ext uri="{0D108BD9-81ED-4DB2-BD59-A6C34878D82A}">
                    <a16:rowId xmlns:a16="http://schemas.microsoft.com/office/drawing/2014/main" val="10002"/>
                  </a:ext>
                </a:extLst>
              </a:tr>
              <a:tr h="370840">
                <a:tc>
                  <a:txBody>
                    <a:bodyPr/>
                    <a:lstStyle/>
                    <a:p>
                      <a:pPr algn="ctr"/>
                      <a:r>
                        <a:rPr lang="en-US" sz="3200" dirty="0"/>
                        <a:t>2</a:t>
                      </a:r>
                    </a:p>
                  </a:txBody>
                  <a:tcPr/>
                </a:tc>
                <a:tc>
                  <a:txBody>
                    <a:bodyPr/>
                    <a:lstStyle/>
                    <a:p>
                      <a:pPr algn="ctr"/>
                      <a:r>
                        <a:rPr lang="en-US" sz="3200" dirty="0"/>
                        <a:t>7</a:t>
                      </a:r>
                    </a:p>
                  </a:txBody>
                  <a:tcPr/>
                </a:tc>
                <a:extLst>
                  <a:ext uri="{0D108BD9-81ED-4DB2-BD59-A6C34878D82A}">
                    <a16:rowId xmlns:a16="http://schemas.microsoft.com/office/drawing/2014/main" val="10003"/>
                  </a:ext>
                </a:extLst>
              </a:tr>
              <a:tr h="370840">
                <a:tc>
                  <a:txBody>
                    <a:bodyPr/>
                    <a:lstStyle/>
                    <a:p>
                      <a:pPr algn="ctr"/>
                      <a:r>
                        <a:rPr lang="en-US" sz="3200" dirty="0"/>
                        <a:t>2</a:t>
                      </a:r>
                    </a:p>
                  </a:txBody>
                  <a:tcPr/>
                </a:tc>
                <a:tc>
                  <a:txBody>
                    <a:bodyPr/>
                    <a:lstStyle/>
                    <a:p>
                      <a:pPr algn="ctr"/>
                      <a:r>
                        <a:rPr lang="en-US" sz="3200" dirty="0"/>
                        <a:t>8</a:t>
                      </a:r>
                    </a:p>
                  </a:txBody>
                  <a:tcPr/>
                </a:tc>
                <a:extLst>
                  <a:ext uri="{0D108BD9-81ED-4DB2-BD59-A6C34878D82A}">
                    <a16:rowId xmlns:a16="http://schemas.microsoft.com/office/drawing/2014/main" val="10004"/>
                  </a:ext>
                </a:extLst>
              </a:tr>
              <a:tr h="370840">
                <a:tc>
                  <a:txBody>
                    <a:bodyPr/>
                    <a:lstStyle/>
                    <a:p>
                      <a:pPr algn="ctr"/>
                      <a:r>
                        <a:rPr lang="en-US" sz="3200" dirty="0"/>
                        <a:t>3</a:t>
                      </a:r>
                    </a:p>
                  </a:txBody>
                  <a:tcPr/>
                </a:tc>
                <a:tc>
                  <a:txBody>
                    <a:bodyPr/>
                    <a:lstStyle/>
                    <a:p>
                      <a:pPr algn="ctr"/>
                      <a:r>
                        <a:rPr lang="en-US" sz="3200" dirty="0"/>
                        <a:t>9</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1524000" y="5222265"/>
            <a:ext cx="5105400" cy="1077218"/>
          </a:xfrm>
          <a:prstGeom prst="rect">
            <a:avLst/>
          </a:prstGeom>
          <a:noFill/>
        </p:spPr>
        <p:txBody>
          <a:bodyPr wrap="square" rtlCol="0">
            <a:spAutoFit/>
          </a:bodyPr>
          <a:lstStyle/>
          <a:p>
            <a:r>
              <a:rPr lang="en-US" sz="3200" b="1" dirty="0">
                <a:solidFill>
                  <a:srgbClr val="FF0000"/>
                </a:solidFill>
              </a:rPr>
              <a:t>No; the inputs “1” and “2” have more than one output.</a:t>
            </a:r>
          </a:p>
        </p:txBody>
      </p:sp>
    </p:spTree>
    <p:extLst>
      <p:ext uri="{BB962C8B-B14F-4D97-AF65-F5344CB8AC3E}">
        <p14:creationId xmlns:p14="http://schemas.microsoft.com/office/powerpoint/2010/main" val="34829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6349056"/>
              </p:ext>
            </p:extLst>
          </p:nvPr>
        </p:nvGraphicFramePr>
        <p:xfrm>
          <a:off x="3587261" y="1135184"/>
          <a:ext cx="1981200" cy="38404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pPr algn="ctr"/>
                      <a:r>
                        <a:rPr lang="en-US" sz="3600" dirty="0"/>
                        <a:t>x</a:t>
                      </a:r>
                    </a:p>
                  </a:txBody>
                  <a:tcPr/>
                </a:tc>
                <a:tc>
                  <a:txBody>
                    <a:bodyPr/>
                    <a:lstStyle/>
                    <a:p>
                      <a:pPr algn="ctr"/>
                      <a:r>
                        <a:rPr lang="en-US" sz="3600" dirty="0"/>
                        <a:t>y</a:t>
                      </a:r>
                    </a:p>
                  </a:txBody>
                  <a:tcPr/>
                </a:tc>
                <a:extLst>
                  <a:ext uri="{0D108BD9-81ED-4DB2-BD59-A6C34878D82A}">
                    <a16:rowId xmlns:a16="http://schemas.microsoft.com/office/drawing/2014/main" val="10000"/>
                  </a:ext>
                </a:extLst>
              </a:tr>
              <a:tr h="370840">
                <a:tc>
                  <a:txBody>
                    <a:bodyPr/>
                    <a:lstStyle/>
                    <a:p>
                      <a:pPr algn="ctr"/>
                      <a:r>
                        <a:rPr lang="en-US" sz="3600" dirty="0"/>
                        <a:t>1</a:t>
                      </a:r>
                    </a:p>
                  </a:txBody>
                  <a:tcPr/>
                </a:tc>
                <a:tc>
                  <a:txBody>
                    <a:bodyPr/>
                    <a:lstStyle/>
                    <a:p>
                      <a:pPr algn="ctr"/>
                      <a:r>
                        <a:rPr lang="en-US" sz="3600" dirty="0"/>
                        <a:t>24</a:t>
                      </a:r>
                    </a:p>
                  </a:txBody>
                  <a:tcPr/>
                </a:tc>
                <a:extLst>
                  <a:ext uri="{0D108BD9-81ED-4DB2-BD59-A6C34878D82A}">
                    <a16:rowId xmlns:a16="http://schemas.microsoft.com/office/drawing/2014/main" val="10001"/>
                  </a:ext>
                </a:extLst>
              </a:tr>
              <a:tr h="370840">
                <a:tc>
                  <a:txBody>
                    <a:bodyPr/>
                    <a:lstStyle/>
                    <a:p>
                      <a:pPr algn="ctr"/>
                      <a:r>
                        <a:rPr lang="en-US" sz="3600" dirty="0"/>
                        <a:t>2</a:t>
                      </a:r>
                    </a:p>
                  </a:txBody>
                  <a:tcPr/>
                </a:tc>
                <a:tc>
                  <a:txBody>
                    <a:bodyPr/>
                    <a:lstStyle/>
                    <a:p>
                      <a:pPr algn="ctr"/>
                      <a:r>
                        <a:rPr lang="en-US" sz="3600" dirty="0"/>
                        <a:t>9</a:t>
                      </a:r>
                    </a:p>
                  </a:txBody>
                  <a:tcPr/>
                </a:tc>
                <a:extLst>
                  <a:ext uri="{0D108BD9-81ED-4DB2-BD59-A6C34878D82A}">
                    <a16:rowId xmlns:a16="http://schemas.microsoft.com/office/drawing/2014/main" val="10002"/>
                  </a:ext>
                </a:extLst>
              </a:tr>
              <a:tr h="370840">
                <a:tc>
                  <a:txBody>
                    <a:bodyPr/>
                    <a:lstStyle/>
                    <a:p>
                      <a:pPr algn="ctr"/>
                      <a:r>
                        <a:rPr lang="en-US" sz="3600" dirty="0"/>
                        <a:t>3</a:t>
                      </a:r>
                    </a:p>
                  </a:txBody>
                  <a:tcPr/>
                </a:tc>
                <a:tc>
                  <a:txBody>
                    <a:bodyPr/>
                    <a:lstStyle/>
                    <a:p>
                      <a:pPr algn="ctr"/>
                      <a:r>
                        <a:rPr lang="en-US" sz="3600" dirty="0"/>
                        <a:t>-6</a:t>
                      </a:r>
                    </a:p>
                  </a:txBody>
                  <a:tcPr/>
                </a:tc>
                <a:extLst>
                  <a:ext uri="{0D108BD9-81ED-4DB2-BD59-A6C34878D82A}">
                    <a16:rowId xmlns:a16="http://schemas.microsoft.com/office/drawing/2014/main" val="10003"/>
                  </a:ext>
                </a:extLst>
              </a:tr>
              <a:tr h="370840">
                <a:tc>
                  <a:txBody>
                    <a:bodyPr/>
                    <a:lstStyle/>
                    <a:p>
                      <a:pPr algn="ctr"/>
                      <a:r>
                        <a:rPr lang="en-US" sz="3600" dirty="0"/>
                        <a:t>4</a:t>
                      </a:r>
                    </a:p>
                  </a:txBody>
                  <a:tcPr/>
                </a:tc>
                <a:tc>
                  <a:txBody>
                    <a:bodyPr/>
                    <a:lstStyle/>
                    <a:p>
                      <a:pPr algn="ctr"/>
                      <a:r>
                        <a:rPr lang="en-US" sz="3600" dirty="0"/>
                        <a:t>-21</a:t>
                      </a:r>
                    </a:p>
                  </a:txBody>
                  <a:tcPr/>
                </a:tc>
                <a:extLst>
                  <a:ext uri="{0D108BD9-81ED-4DB2-BD59-A6C34878D82A}">
                    <a16:rowId xmlns:a16="http://schemas.microsoft.com/office/drawing/2014/main" val="10004"/>
                  </a:ext>
                </a:extLst>
              </a:tr>
              <a:tr h="370840">
                <a:tc>
                  <a:txBody>
                    <a:bodyPr/>
                    <a:lstStyle/>
                    <a:p>
                      <a:pPr algn="ctr"/>
                      <a:r>
                        <a:rPr lang="en-US" sz="3600" dirty="0"/>
                        <a:t>5</a:t>
                      </a:r>
                    </a:p>
                  </a:txBody>
                  <a:tcPr/>
                </a:tc>
                <a:tc>
                  <a:txBody>
                    <a:bodyPr/>
                    <a:lstStyle/>
                    <a:p>
                      <a:pPr algn="ctr"/>
                      <a:r>
                        <a:rPr lang="en-US" sz="3600" dirty="0"/>
                        <a:t>-36</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1524000" y="5272905"/>
            <a:ext cx="5105400" cy="1077218"/>
          </a:xfrm>
          <a:prstGeom prst="rect">
            <a:avLst/>
          </a:prstGeom>
          <a:noFill/>
        </p:spPr>
        <p:txBody>
          <a:bodyPr wrap="square" rtlCol="0">
            <a:spAutoFit/>
          </a:bodyPr>
          <a:lstStyle/>
          <a:p>
            <a:r>
              <a:rPr lang="en-US" sz="3200" b="1" dirty="0">
                <a:solidFill>
                  <a:srgbClr val="FF0000"/>
                </a:solidFill>
              </a:rPr>
              <a:t>Yes; each input has only one output.</a:t>
            </a:r>
          </a:p>
        </p:txBody>
      </p:sp>
    </p:spTree>
    <p:extLst>
      <p:ext uri="{BB962C8B-B14F-4D97-AF65-F5344CB8AC3E}">
        <p14:creationId xmlns:p14="http://schemas.microsoft.com/office/powerpoint/2010/main" val="369615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5793377"/>
              </p:ext>
            </p:extLst>
          </p:nvPr>
        </p:nvGraphicFramePr>
        <p:xfrm>
          <a:off x="3606800" y="1343287"/>
          <a:ext cx="1981200" cy="3474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pPr algn="ctr"/>
                      <a:r>
                        <a:rPr lang="en-US" sz="3200" dirty="0"/>
                        <a:t>x</a:t>
                      </a:r>
                    </a:p>
                  </a:txBody>
                  <a:tcPr/>
                </a:tc>
                <a:tc>
                  <a:txBody>
                    <a:bodyPr/>
                    <a:lstStyle/>
                    <a:p>
                      <a:pPr algn="ctr"/>
                      <a:r>
                        <a:rPr lang="en-US" sz="3200" dirty="0"/>
                        <a:t>y</a:t>
                      </a:r>
                    </a:p>
                  </a:txBody>
                  <a:tcPr/>
                </a:tc>
                <a:extLst>
                  <a:ext uri="{0D108BD9-81ED-4DB2-BD59-A6C34878D82A}">
                    <a16:rowId xmlns:a16="http://schemas.microsoft.com/office/drawing/2014/main" val="10000"/>
                  </a:ext>
                </a:extLst>
              </a:tr>
              <a:tr h="370840">
                <a:tc>
                  <a:txBody>
                    <a:bodyPr/>
                    <a:lstStyle/>
                    <a:p>
                      <a:pPr algn="ctr"/>
                      <a:r>
                        <a:rPr lang="en-US" sz="3200" dirty="0"/>
                        <a:t>1</a:t>
                      </a:r>
                    </a:p>
                  </a:txBody>
                  <a:tcPr/>
                </a:tc>
                <a:tc>
                  <a:txBody>
                    <a:bodyPr/>
                    <a:lstStyle/>
                    <a:p>
                      <a:pPr algn="ctr"/>
                      <a:r>
                        <a:rPr lang="en-US" sz="3200" dirty="0"/>
                        <a:t>-2</a:t>
                      </a:r>
                    </a:p>
                  </a:txBody>
                  <a:tcPr/>
                </a:tc>
                <a:extLst>
                  <a:ext uri="{0D108BD9-81ED-4DB2-BD59-A6C34878D82A}">
                    <a16:rowId xmlns:a16="http://schemas.microsoft.com/office/drawing/2014/main" val="10001"/>
                  </a:ext>
                </a:extLst>
              </a:tr>
              <a:tr h="370840">
                <a:tc>
                  <a:txBody>
                    <a:bodyPr/>
                    <a:lstStyle/>
                    <a:p>
                      <a:pPr algn="ctr"/>
                      <a:r>
                        <a:rPr lang="en-US" sz="3200" dirty="0"/>
                        <a:t>2</a:t>
                      </a:r>
                    </a:p>
                  </a:txBody>
                  <a:tcPr/>
                </a:tc>
                <a:tc>
                  <a:txBody>
                    <a:bodyPr/>
                    <a:lstStyle/>
                    <a:p>
                      <a:pPr algn="ctr"/>
                      <a:r>
                        <a:rPr lang="en-US" sz="3200" dirty="0"/>
                        <a:t>-2</a:t>
                      </a:r>
                    </a:p>
                  </a:txBody>
                  <a:tcPr/>
                </a:tc>
                <a:extLst>
                  <a:ext uri="{0D108BD9-81ED-4DB2-BD59-A6C34878D82A}">
                    <a16:rowId xmlns:a16="http://schemas.microsoft.com/office/drawing/2014/main" val="10002"/>
                  </a:ext>
                </a:extLst>
              </a:tr>
              <a:tr h="370840">
                <a:tc>
                  <a:txBody>
                    <a:bodyPr/>
                    <a:lstStyle/>
                    <a:p>
                      <a:pPr algn="ctr"/>
                      <a:r>
                        <a:rPr lang="en-US" sz="3200" dirty="0"/>
                        <a:t>3</a:t>
                      </a:r>
                    </a:p>
                  </a:txBody>
                  <a:tcPr/>
                </a:tc>
                <a:tc>
                  <a:txBody>
                    <a:bodyPr/>
                    <a:lstStyle/>
                    <a:p>
                      <a:pPr algn="ctr"/>
                      <a:r>
                        <a:rPr lang="en-US" sz="3200" dirty="0"/>
                        <a:t>-2</a:t>
                      </a:r>
                    </a:p>
                  </a:txBody>
                  <a:tcPr/>
                </a:tc>
                <a:extLst>
                  <a:ext uri="{0D108BD9-81ED-4DB2-BD59-A6C34878D82A}">
                    <a16:rowId xmlns:a16="http://schemas.microsoft.com/office/drawing/2014/main" val="10003"/>
                  </a:ext>
                </a:extLst>
              </a:tr>
              <a:tr h="370840">
                <a:tc>
                  <a:txBody>
                    <a:bodyPr/>
                    <a:lstStyle/>
                    <a:p>
                      <a:pPr algn="ctr"/>
                      <a:r>
                        <a:rPr lang="en-US" sz="3200" dirty="0"/>
                        <a:t>4</a:t>
                      </a:r>
                    </a:p>
                  </a:txBody>
                  <a:tcPr/>
                </a:tc>
                <a:tc>
                  <a:txBody>
                    <a:bodyPr/>
                    <a:lstStyle/>
                    <a:p>
                      <a:pPr algn="ctr"/>
                      <a:r>
                        <a:rPr lang="en-US" sz="3200" dirty="0"/>
                        <a:t>-2</a:t>
                      </a:r>
                    </a:p>
                  </a:txBody>
                  <a:tcPr/>
                </a:tc>
                <a:extLst>
                  <a:ext uri="{0D108BD9-81ED-4DB2-BD59-A6C34878D82A}">
                    <a16:rowId xmlns:a16="http://schemas.microsoft.com/office/drawing/2014/main" val="10004"/>
                  </a:ext>
                </a:extLst>
              </a:tr>
              <a:tr h="370840">
                <a:tc>
                  <a:txBody>
                    <a:bodyPr/>
                    <a:lstStyle/>
                    <a:p>
                      <a:pPr algn="ctr"/>
                      <a:r>
                        <a:rPr lang="en-US" sz="3200" dirty="0"/>
                        <a:t>5</a:t>
                      </a:r>
                    </a:p>
                  </a:txBody>
                  <a:tcPr/>
                </a:tc>
                <a:tc>
                  <a:txBody>
                    <a:bodyPr/>
                    <a:lstStyle/>
                    <a:p>
                      <a:pPr algn="ctr"/>
                      <a:r>
                        <a:rPr lang="en-US" sz="3200" dirty="0"/>
                        <a:t>-2</a:t>
                      </a: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914400" y="4845361"/>
            <a:ext cx="6781800" cy="1569660"/>
          </a:xfrm>
          <a:prstGeom prst="rect">
            <a:avLst/>
          </a:prstGeom>
          <a:noFill/>
        </p:spPr>
        <p:txBody>
          <a:bodyPr wrap="square" rtlCol="0">
            <a:spAutoFit/>
          </a:bodyPr>
          <a:lstStyle/>
          <a:p>
            <a:r>
              <a:rPr lang="en-US" sz="3200" b="1" dirty="0">
                <a:solidFill>
                  <a:srgbClr val="FF0000"/>
                </a:solidFill>
              </a:rPr>
              <a:t>Yes; each input has only one output. (You can have the same output for multiple inputs!)</a:t>
            </a:r>
          </a:p>
        </p:txBody>
      </p:sp>
    </p:spTree>
    <p:extLst>
      <p:ext uri="{BB962C8B-B14F-4D97-AF65-F5344CB8AC3E}">
        <p14:creationId xmlns:p14="http://schemas.microsoft.com/office/powerpoint/2010/main" val="75170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sp>
        <p:nvSpPr>
          <p:cNvPr id="6" name="TextBox 5"/>
          <p:cNvSpPr txBox="1"/>
          <p:nvPr/>
        </p:nvSpPr>
        <p:spPr>
          <a:xfrm>
            <a:off x="1524000" y="4343400"/>
            <a:ext cx="5105400" cy="1077218"/>
          </a:xfrm>
          <a:prstGeom prst="rect">
            <a:avLst/>
          </a:prstGeom>
          <a:noFill/>
        </p:spPr>
        <p:txBody>
          <a:bodyPr wrap="square" rtlCol="0">
            <a:spAutoFit/>
          </a:bodyPr>
          <a:lstStyle/>
          <a:p>
            <a:r>
              <a:rPr lang="en-US" sz="3200" b="1" dirty="0">
                <a:solidFill>
                  <a:srgbClr val="FF0000"/>
                </a:solidFill>
              </a:rPr>
              <a:t>No; the input “2” has more than one output.</a:t>
            </a:r>
          </a:p>
        </p:txBody>
      </p:sp>
      <p:sp>
        <p:nvSpPr>
          <p:cNvPr id="3" name="Content Placeholder 2"/>
          <p:cNvSpPr>
            <a:spLocks noGrp="1"/>
          </p:cNvSpPr>
          <p:nvPr>
            <p:ph idx="1"/>
          </p:nvPr>
        </p:nvSpPr>
        <p:spPr/>
        <p:txBody>
          <a:bodyPr>
            <a:normAutofit/>
          </a:bodyPr>
          <a:lstStyle/>
          <a:p>
            <a:pPr marL="114300" indent="0">
              <a:buNone/>
            </a:pPr>
            <a:r>
              <a:rPr lang="en-US" sz="3200" b="1" dirty="0"/>
              <a:t>(2, 8); (-5, 9); (7, 9); (2, -4), (7, 4)</a:t>
            </a:r>
          </a:p>
        </p:txBody>
      </p:sp>
    </p:spTree>
    <p:extLst>
      <p:ext uri="{BB962C8B-B14F-4D97-AF65-F5344CB8AC3E}">
        <p14:creationId xmlns:p14="http://schemas.microsoft.com/office/powerpoint/2010/main" val="47778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t>
            </a:r>
          </a:p>
        </p:txBody>
      </p:sp>
      <p:sp>
        <p:nvSpPr>
          <p:cNvPr id="6" name="TextBox 5"/>
          <p:cNvSpPr txBox="1"/>
          <p:nvPr/>
        </p:nvSpPr>
        <p:spPr>
          <a:xfrm>
            <a:off x="1524000" y="4343400"/>
            <a:ext cx="5105400" cy="1077218"/>
          </a:xfrm>
          <a:prstGeom prst="rect">
            <a:avLst/>
          </a:prstGeom>
          <a:noFill/>
        </p:spPr>
        <p:txBody>
          <a:bodyPr wrap="square" rtlCol="0">
            <a:spAutoFit/>
          </a:bodyPr>
          <a:lstStyle/>
          <a:p>
            <a:r>
              <a:rPr lang="en-US" sz="3200" b="1" dirty="0">
                <a:solidFill>
                  <a:srgbClr val="FF0000"/>
                </a:solidFill>
              </a:rPr>
              <a:t>Yes, each input has only 1 output.</a:t>
            </a:r>
          </a:p>
        </p:txBody>
      </p:sp>
      <p:sp>
        <p:nvSpPr>
          <p:cNvPr id="3" name="Content Placeholder 2"/>
          <p:cNvSpPr>
            <a:spLocks noGrp="1"/>
          </p:cNvSpPr>
          <p:nvPr>
            <p:ph idx="1"/>
          </p:nvPr>
        </p:nvSpPr>
        <p:spPr/>
        <p:txBody>
          <a:bodyPr>
            <a:normAutofit/>
          </a:bodyPr>
          <a:lstStyle/>
          <a:p>
            <a:pPr marL="114300" indent="0">
              <a:buNone/>
            </a:pPr>
            <a:r>
              <a:rPr lang="en-US" sz="3200" b="1" dirty="0"/>
              <a:t>(1, 5); (8, 19); (4, 11); (-8, -13), (1, 5)</a:t>
            </a:r>
          </a:p>
        </p:txBody>
      </p:sp>
    </p:spTree>
    <p:extLst>
      <p:ext uri="{BB962C8B-B14F-4D97-AF65-F5344CB8AC3E}">
        <p14:creationId xmlns:p14="http://schemas.microsoft.com/office/powerpoint/2010/main" val="229108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recursive">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recursive.thmx</Template>
  <TotalTime>1627</TotalTime>
  <Words>663</Words>
  <Application>Microsoft Office PowerPoint</Application>
  <PresentationFormat>On-screen Show (4:3)</PresentationFormat>
  <Paragraphs>155</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Calibri Light</vt:lpstr>
      <vt:lpstr>Verdana</vt:lpstr>
      <vt:lpstr>recursive</vt:lpstr>
      <vt:lpstr>PowerPoint Presentation</vt:lpstr>
      <vt:lpstr>Vocab- write this in your binder</vt:lpstr>
      <vt:lpstr>Function?</vt:lpstr>
      <vt:lpstr>Function?</vt:lpstr>
      <vt:lpstr>Function?</vt:lpstr>
      <vt:lpstr>Function?</vt:lpstr>
      <vt:lpstr>Function?</vt:lpstr>
      <vt:lpstr>Function?</vt:lpstr>
      <vt:lpstr>Function?</vt:lpstr>
      <vt:lpstr>PowerPoint Presentation</vt:lpstr>
      <vt:lpstr>Function?</vt:lpstr>
      <vt:lpstr>Function?</vt:lpstr>
      <vt:lpstr>Function?</vt:lpstr>
      <vt:lpstr>Function? (COPY THIS ONE FOR YOUR NOTES)</vt:lpstr>
      <vt:lpstr>Function? (COPY THIS ONE FOR YOUR NOTES)</vt:lpstr>
      <vt:lpstr>Rules for graphs of functions</vt:lpstr>
      <vt:lpstr>Function?</vt:lpstr>
      <vt:lpstr>Function?</vt:lpstr>
      <vt:lpstr>Function?</vt:lpstr>
      <vt:lpstr>Function?</vt:lpstr>
      <vt:lpstr>Function?</vt:lpstr>
      <vt:lpstr>Function?</vt:lpstr>
      <vt:lpstr>PowerPoint Presentation</vt:lpstr>
      <vt:lpstr>Why is this a Discrete Graph?</vt:lpstr>
      <vt:lpstr>Why is this a Continuous Graph?</vt:lpstr>
      <vt:lpstr>Choosing Graphs to Represent Situations</vt:lpstr>
      <vt:lpstr>PowerPoint Presentation</vt:lpstr>
      <vt:lpstr>Function Carnival Activity</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ready for quiz put everything away,  get dividers out</dc:title>
  <dc:creator>Jessica</dc:creator>
  <cp:lastModifiedBy>Niemiec, Alyssa</cp:lastModifiedBy>
  <cp:revision>8</cp:revision>
  <dcterms:created xsi:type="dcterms:W3CDTF">2017-09-01T04:01:23Z</dcterms:created>
  <dcterms:modified xsi:type="dcterms:W3CDTF">2019-09-05T18:53:41Z</dcterms:modified>
</cp:coreProperties>
</file>