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62" r:id="rId4"/>
    <p:sldId id="263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1-10T16:43:52.0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0 590,'0'0,"0"0,0 0,0 0,0 0,0 0,0 0,0 0,0 0,0 0,0-7,0-2,0-6,0 0,0 1,0-9,0-1,0-3,0 3,7-1,2-3,-1 3,-1 0,-2-3,-2 3,5-1,1-2,0 4,-3-2,-1 5,-2-2,-2 4,-1 5,0 5,0-3,-1 0,1 3,0 3,0 2,-1 2,1-5,0-2,0 1,0 2,0 1,0 3,0 0,0 2,0 0,0 0,0 1,0-1,0 0,7 0,2 1,6 5,1 3,-3 6,3 1,0 4,-4-2,-4-3,4-4,-1 2,5-1,0-3,-3-2,-4-3,-4-1,-1-3,-3 0,-1 0,-1-1,1 1,-1-1,0-6,8-2,1-6,1 0,4 1,1 5,-3-5,4 2,-1 2,-2-4,-4 1,-3 2,-2 3,-2 4,-1 1,-1 2,1 1,-1 0,1 1,-1-1,1 1,0-1,0 0,0 1,0-1,0 6,0 3,0 6,0 1,0 4,0 5,0-1,0 1,0 4,0 3,7 9,1-1,1-2,4-7,1-2,-3-6,-2-7,3 0,0-2,-2-4,-3-3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64A7-BC07-4C6E-92B7-AEA099186F2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F662F-F608-44A1-A6FC-F3B81C81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6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</a:pPr>
            <a:r>
              <a:rPr lang="en-US" sz="2000" dirty="0">
                <a:latin typeface="Lucida Grande" charset="0"/>
                <a:cs typeface="Lucida Grande" charset="0"/>
                <a:sym typeface="Lucida Grande" charset="0"/>
              </a:rPr>
              <a:t>Ask a student to pick a point (without the names) and tell another student which point she is talking about. This will be somewhat difficult. Then bring in the names. Repeat.</a:t>
            </a:r>
          </a:p>
        </p:txBody>
      </p:sp>
    </p:spTree>
    <p:extLst>
      <p:ext uri="{BB962C8B-B14F-4D97-AF65-F5344CB8AC3E}">
        <p14:creationId xmlns:p14="http://schemas.microsoft.com/office/powerpoint/2010/main" val="53099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</a:pPr>
            <a:r>
              <a:rPr lang="en-US" sz="2000">
                <a:latin typeface="Lucida Grande" charset="0"/>
                <a:cs typeface="Lucida Grande" charset="0"/>
                <a:sym typeface="Lucida Grande" charset="0"/>
              </a:rPr>
              <a:t>Ask a student to pick a line and tell another student which line she is talking about. This will be easy.</a:t>
            </a:r>
          </a:p>
        </p:txBody>
      </p:sp>
    </p:spTree>
    <p:extLst>
      <p:ext uri="{BB962C8B-B14F-4D97-AF65-F5344CB8AC3E}">
        <p14:creationId xmlns:p14="http://schemas.microsoft.com/office/powerpoint/2010/main" val="224238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</a:pPr>
            <a:r>
              <a:rPr lang="en-US" sz="2000">
                <a:latin typeface="Lucida Grande" charset="0"/>
                <a:cs typeface="Lucida Grande" charset="0"/>
                <a:sym typeface="Lucida Grande" charset="0"/>
              </a:rPr>
              <a:t>Talk about how two points is necessary for a line. How you write a line. At this point here we have the sum of Geometry — everything we</a:t>
            </a:r>
            <a:r>
              <a:rPr lang="ja-JP" altLang="en-US" sz="200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000">
                <a:latin typeface="Lucida Grande" charset="0"/>
                <a:cs typeface="Lucida Grande" charset="0"/>
                <a:sym typeface="Lucida Grande" charset="0"/>
              </a:rPr>
              <a:t>ll ever talk about. Points, Lines, Planes. Define: collinear.</a:t>
            </a:r>
          </a:p>
        </p:txBody>
      </p:sp>
    </p:spTree>
    <p:extLst>
      <p:ext uri="{BB962C8B-B14F-4D97-AF65-F5344CB8AC3E}">
        <p14:creationId xmlns:p14="http://schemas.microsoft.com/office/powerpoint/2010/main" val="807624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</a:pPr>
            <a:r>
              <a:rPr lang="en-US" sz="2000" dirty="0">
                <a:latin typeface="Lucida Grande" charset="0"/>
                <a:cs typeface="Lucida Grande" charset="0"/>
                <a:sym typeface="Lucida Grande" charset="0"/>
              </a:rPr>
              <a:t>https://www.youtube.com/watch?v=k5etrWdIY6o</a:t>
            </a:r>
          </a:p>
        </p:txBody>
      </p:sp>
    </p:spTree>
    <p:extLst>
      <p:ext uri="{BB962C8B-B14F-4D97-AF65-F5344CB8AC3E}">
        <p14:creationId xmlns:p14="http://schemas.microsoft.com/office/powerpoint/2010/main" val="142798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A8B1-443C-4B27-8E6A-5C1C9E0D249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65D7-2C5D-4038-8DD5-0FC40904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1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A8B1-443C-4B27-8E6A-5C1C9E0D249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65D7-2C5D-4038-8DD5-0FC40904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A8B1-443C-4B27-8E6A-5C1C9E0D249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65D7-2C5D-4038-8DD5-0FC40904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6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A8B1-443C-4B27-8E6A-5C1C9E0D249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65D7-2C5D-4038-8DD5-0FC40904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0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A8B1-443C-4B27-8E6A-5C1C9E0D249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65D7-2C5D-4038-8DD5-0FC40904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3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A8B1-443C-4B27-8E6A-5C1C9E0D249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65D7-2C5D-4038-8DD5-0FC40904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4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A8B1-443C-4B27-8E6A-5C1C9E0D249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65D7-2C5D-4038-8DD5-0FC40904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2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A8B1-443C-4B27-8E6A-5C1C9E0D249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65D7-2C5D-4038-8DD5-0FC40904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1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A8B1-443C-4B27-8E6A-5C1C9E0D249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65D7-2C5D-4038-8DD5-0FC40904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8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A8B1-443C-4B27-8E6A-5C1C9E0D249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65D7-2C5D-4038-8DD5-0FC40904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A8B1-443C-4B27-8E6A-5C1C9E0D249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65D7-2C5D-4038-8DD5-0FC40904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4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FA8B1-443C-4B27-8E6A-5C1C9E0D249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665D7-2C5D-4038-8DD5-0FC40904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197" y="148459"/>
            <a:ext cx="8229600" cy="1143000"/>
          </a:xfrm>
        </p:spPr>
        <p:txBody>
          <a:bodyPr/>
          <a:lstStyle/>
          <a:p>
            <a:r>
              <a:rPr lang="en-US" dirty="0"/>
              <a:t>Points, Lines, Planes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246" y="1143001"/>
            <a:ext cx="8482684" cy="4981501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u="sng" dirty="0">
                <a:solidFill>
                  <a:srgbClr val="558ED5"/>
                </a:solidFill>
              </a:rPr>
              <a:t>point</a:t>
            </a:r>
            <a:r>
              <a:rPr lang="en-US" dirty="0"/>
              <a:t> is a specific location. It has no dimension and is represented by a dot.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line</a:t>
            </a:r>
            <a:r>
              <a:rPr lang="en-US" dirty="0"/>
              <a:t> is a connected straight path. It has no thickness and it </a:t>
            </a:r>
            <a:r>
              <a:rPr lang="en-US" i="1" dirty="0"/>
              <a:t>continues forever </a:t>
            </a:r>
            <a:r>
              <a:rPr lang="en-US" dirty="0"/>
              <a:t>in both directions.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>
                <a:solidFill>
                  <a:srgbClr val="558ED5"/>
                </a:solidFill>
              </a:rPr>
              <a:t> </a:t>
            </a:r>
            <a:r>
              <a:rPr lang="en-US" b="1" u="sng" dirty="0">
                <a:solidFill>
                  <a:srgbClr val="558ED5"/>
                </a:solidFill>
              </a:rPr>
              <a:t>plane</a:t>
            </a:r>
            <a:r>
              <a:rPr lang="en-US" dirty="0">
                <a:solidFill>
                  <a:srgbClr val="558ED5"/>
                </a:solidFill>
              </a:rPr>
              <a:t> </a:t>
            </a:r>
            <a:r>
              <a:rPr lang="en-US" dirty="0"/>
              <a:t>is a flat surface. It has no thickness and it </a:t>
            </a:r>
            <a:r>
              <a:rPr lang="en-US" i="1" dirty="0"/>
              <a:t>extends forever </a:t>
            </a:r>
            <a:r>
              <a:rPr lang="en-US" dirty="0"/>
              <a:t>in all directions.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5796009" y="2276377"/>
            <a:ext cx="275989" cy="2710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28023" y="4371306"/>
            <a:ext cx="3447298" cy="164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arallelogram 6"/>
          <p:cNvSpPr/>
          <p:nvPr/>
        </p:nvSpPr>
        <p:spPr>
          <a:xfrm>
            <a:off x="5334172" y="5921881"/>
            <a:ext cx="1435000" cy="643324"/>
          </a:xfrm>
          <a:prstGeom prst="parallelogram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37743" y="626301"/>
            <a:ext cx="194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pg. 775</a:t>
            </a:r>
          </a:p>
        </p:txBody>
      </p:sp>
    </p:spTree>
    <p:extLst>
      <p:ext uri="{BB962C8B-B14F-4D97-AF65-F5344CB8AC3E}">
        <p14:creationId xmlns:p14="http://schemas.microsoft.com/office/powerpoint/2010/main" val="21105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Undefined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Point, line, and plane are undefined terms. We call them this because they are the most basic terms in Geometry.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cannot be defined using other terms.</a:t>
            </a:r>
          </a:p>
        </p:txBody>
      </p:sp>
    </p:spTree>
    <p:extLst>
      <p:ext uri="{BB962C8B-B14F-4D97-AF65-F5344CB8AC3E}">
        <p14:creationId xmlns:p14="http://schemas.microsoft.com/office/powerpoint/2010/main" val="9638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Defined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Now that we know what undefined terms are, what are defined terms?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What is classified as a defined term?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Defined terms are terms that are defined by undefined terms. </a:t>
            </a:r>
          </a:p>
        </p:txBody>
      </p:sp>
    </p:spTree>
    <p:extLst>
      <p:ext uri="{BB962C8B-B14F-4D97-AF65-F5344CB8AC3E}">
        <p14:creationId xmlns:p14="http://schemas.microsoft.com/office/powerpoint/2010/main" val="20775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82726" y="4953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Line Segment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26" y="1334031"/>
            <a:ext cx="9144000" cy="50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Reflection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3158836"/>
                <a:ext cx="8229600" cy="3318164"/>
              </a:xfrm>
            </p:spPr>
            <p:txBody>
              <a:bodyPr>
                <a:normAutofit/>
              </a:bodyPr>
              <a:lstStyle/>
              <a:p>
                <a:r>
                  <a:rPr lang="en-US" sz="7200" dirty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7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7200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7200" dirty="0"/>
                  <a:t> the same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7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7200" i="1" dirty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7200" dirty="0"/>
                  <a:t> 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3158836"/>
                <a:ext cx="8229600" cy="3318164"/>
              </a:xfrm>
              <a:blipFill>
                <a:blip r:embed="rId2"/>
                <a:stretch>
                  <a:fillRect l="-5111" t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757055" y="1745674"/>
            <a:ext cx="5763490" cy="27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729346" y="1704108"/>
            <a:ext cx="138545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0768" y="1704103"/>
            <a:ext cx="138545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492838" y="1717953"/>
            <a:ext cx="138545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29341" y="1898073"/>
            <a:ext cx="512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                     B                                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94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64123"/>
            <a:ext cx="9144000" cy="46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7200" dirty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7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7200" i="1" dirty="0">
                            <a:latin typeface="Cambria Math" panose="02040503050406030204" pitchFamily="18" charset="0"/>
                          </a:rPr>
                          <m:t>𝐾𝐽</m:t>
                        </m:r>
                      </m:e>
                    </m:acc>
                  </m:oMath>
                </a14:m>
                <a:r>
                  <a:rPr lang="en-US" sz="7200" dirty="0"/>
                  <a:t> the same 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7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7200" i="1" dirty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72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z="7200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222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8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Collinear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92" y="1323552"/>
            <a:ext cx="8356209" cy="49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Coplanar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3028"/>
            <a:ext cx="9144000" cy="4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154"/>
          <p:cNvSpPr txBox="1">
            <a:spLocks noChangeArrowheads="1"/>
          </p:cNvSpPr>
          <p:nvPr/>
        </p:nvSpPr>
        <p:spPr bwMode="auto">
          <a:xfrm>
            <a:off x="2369234" y="856665"/>
            <a:ext cx="7924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en-US" u="sng" dirty="0"/>
              <a:t>BACK OF FOLDABLE</a:t>
            </a:r>
          </a:p>
          <a:p>
            <a:pPr algn="l"/>
            <a:endParaRPr lang="en-US" u="sng" dirty="0"/>
          </a:p>
          <a:p>
            <a:pPr algn="l"/>
            <a:r>
              <a:rPr lang="en-US" u="sng" dirty="0"/>
              <a:t>Congruent segments</a:t>
            </a:r>
            <a:r>
              <a:rPr lang="en-US" b="0" dirty="0"/>
              <a:t> are segments that have the same length. In the diagram, </a:t>
            </a:r>
            <a:r>
              <a:rPr lang="en-US" b="0" i="1" dirty="0"/>
              <a:t>PQ</a:t>
            </a:r>
            <a:r>
              <a:rPr lang="en-US" b="0" dirty="0"/>
              <a:t> = </a:t>
            </a:r>
            <a:r>
              <a:rPr lang="en-US" b="0" i="1" dirty="0"/>
              <a:t>RS</a:t>
            </a:r>
            <a:r>
              <a:rPr lang="en-US" b="0" dirty="0"/>
              <a:t>. </a:t>
            </a:r>
            <a:r>
              <a:rPr lang="en-US" altLang="ja-JP" i="1" dirty="0">
                <a:solidFill>
                  <a:srgbClr val="FF0000"/>
                </a:solidFill>
              </a:rPr>
              <a:t>Tick marks</a:t>
            </a:r>
            <a:r>
              <a:rPr lang="en-US" altLang="ja-JP" b="0" dirty="0"/>
              <a:t> are used in a figure to show segments of equal length.</a:t>
            </a:r>
            <a:endParaRPr lang="en-US" b="0" dirty="0"/>
          </a:p>
        </p:txBody>
      </p:sp>
      <p:pic>
        <p:nvPicPr>
          <p:cNvPr id="74929" name="Picture 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14801"/>
            <a:ext cx="4114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2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Midpoint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1"/>
            <a:ext cx="9144000" cy="46481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393726" y="3979883"/>
              <a:ext cx="181080" cy="212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4744" y="3970883"/>
                <a:ext cx="199044" cy="2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10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2559844" y="1071563"/>
            <a:ext cx="6679406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50478" indent="-350478">
              <a:tabLst>
                <a:tab pos="564783" algn="l"/>
                <a:tab pos="6702609" algn="l"/>
              </a:tabLst>
            </a:pPr>
            <a:r>
              <a:rPr lang="en-US" sz="2200" dirty="0">
                <a:latin typeface="Tahoma Bold" charset="0"/>
                <a:ea typeface="ＭＳ Ｐゴシック" charset="0"/>
                <a:cs typeface="Tahoma Bold" charset="0"/>
                <a:sym typeface="Tahoma Bold" charset="0"/>
              </a:rPr>
              <a:t>Naming Points</a:t>
            </a:r>
          </a:p>
        </p:txBody>
      </p:sp>
      <p:sp>
        <p:nvSpPr>
          <p:cNvPr id="45058" name="Oval 2"/>
          <p:cNvSpPr>
            <a:spLocks/>
          </p:cNvSpPr>
          <p:nvPr/>
        </p:nvSpPr>
        <p:spPr bwMode="auto">
          <a:xfrm>
            <a:off x="3769818" y="2870896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3544342" y="2536031"/>
            <a:ext cx="1282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A</a:t>
            </a:r>
          </a:p>
        </p:txBody>
      </p:sp>
      <p:sp>
        <p:nvSpPr>
          <p:cNvPr id="45060" name="Oval 4"/>
          <p:cNvSpPr>
            <a:spLocks/>
          </p:cNvSpPr>
          <p:nvPr/>
        </p:nvSpPr>
        <p:spPr bwMode="auto">
          <a:xfrm>
            <a:off x="3055443" y="4746130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2874615" y="4411266"/>
            <a:ext cx="549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I</a:t>
            </a:r>
          </a:p>
        </p:txBody>
      </p:sp>
      <p:sp>
        <p:nvSpPr>
          <p:cNvPr id="45062" name="Oval 6"/>
          <p:cNvSpPr>
            <a:spLocks/>
          </p:cNvSpPr>
          <p:nvPr/>
        </p:nvSpPr>
        <p:spPr bwMode="auto">
          <a:xfrm>
            <a:off x="4448474" y="4210349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216302" y="3875484"/>
            <a:ext cx="1358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H</a:t>
            </a:r>
          </a:p>
        </p:txBody>
      </p:sp>
      <p:sp>
        <p:nvSpPr>
          <p:cNvPr id="45064" name="Oval 8"/>
          <p:cNvSpPr>
            <a:spLocks/>
          </p:cNvSpPr>
          <p:nvPr/>
        </p:nvSpPr>
        <p:spPr bwMode="auto">
          <a:xfrm>
            <a:off x="5180708" y="5353349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Rectangle 9"/>
          <p:cNvSpPr>
            <a:spLocks/>
          </p:cNvSpPr>
          <p:nvPr/>
        </p:nvSpPr>
        <p:spPr bwMode="auto">
          <a:xfrm>
            <a:off x="4947420" y="5018484"/>
            <a:ext cx="1375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G</a:t>
            </a:r>
          </a:p>
        </p:txBody>
      </p:sp>
      <p:sp>
        <p:nvSpPr>
          <p:cNvPr id="45066" name="Oval 10"/>
          <p:cNvSpPr>
            <a:spLocks/>
          </p:cNvSpPr>
          <p:nvPr/>
        </p:nvSpPr>
        <p:spPr bwMode="auto">
          <a:xfrm>
            <a:off x="5770068" y="3522763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7" name="Rectangle 11"/>
          <p:cNvSpPr>
            <a:spLocks/>
          </p:cNvSpPr>
          <p:nvPr/>
        </p:nvSpPr>
        <p:spPr bwMode="auto">
          <a:xfrm>
            <a:off x="5555755" y="3187899"/>
            <a:ext cx="1185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B</a:t>
            </a:r>
          </a:p>
        </p:txBody>
      </p:sp>
      <p:sp>
        <p:nvSpPr>
          <p:cNvPr id="45068" name="Oval 12"/>
          <p:cNvSpPr>
            <a:spLocks/>
          </p:cNvSpPr>
          <p:nvPr/>
        </p:nvSpPr>
        <p:spPr bwMode="auto">
          <a:xfrm>
            <a:off x="7734599" y="3040560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9" name="Rectangle 13"/>
          <p:cNvSpPr>
            <a:spLocks/>
          </p:cNvSpPr>
          <p:nvPr/>
        </p:nvSpPr>
        <p:spPr bwMode="auto">
          <a:xfrm>
            <a:off x="7504659" y="2705695"/>
            <a:ext cx="1162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C</a:t>
            </a:r>
          </a:p>
        </p:txBody>
      </p:sp>
      <p:sp>
        <p:nvSpPr>
          <p:cNvPr id="45070" name="Oval 14"/>
          <p:cNvSpPr>
            <a:spLocks/>
          </p:cNvSpPr>
          <p:nvPr/>
        </p:nvSpPr>
        <p:spPr bwMode="auto">
          <a:xfrm>
            <a:off x="6966646" y="4522888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1" name="Rectangle 15"/>
          <p:cNvSpPr>
            <a:spLocks/>
          </p:cNvSpPr>
          <p:nvPr/>
        </p:nvSpPr>
        <p:spPr bwMode="auto">
          <a:xfrm>
            <a:off x="6762379" y="4188024"/>
            <a:ext cx="10016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F</a:t>
            </a:r>
          </a:p>
        </p:txBody>
      </p:sp>
      <p:sp>
        <p:nvSpPr>
          <p:cNvPr id="45072" name="Oval 16"/>
          <p:cNvSpPr>
            <a:spLocks/>
          </p:cNvSpPr>
          <p:nvPr/>
        </p:nvSpPr>
        <p:spPr bwMode="auto">
          <a:xfrm>
            <a:off x="8788302" y="4022825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3" name="Rectangle 17"/>
          <p:cNvSpPr>
            <a:spLocks/>
          </p:cNvSpPr>
          <p:nvPr/>
        </p:nvSpPr>
        <p:spPr bwMode="auto">
          <a:xfrm>
            <a:off x="8553896" y="3687961"/>
            <a:ext cx="1341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D</a:t>
            </a:r>
          </a:p>
        </p:txBody>
      </p:sp>
      <p:sp>
        <p:nvSpPr>
          <p:cNvPr id="45074" name="Oval 18"/>
          <p:cNvSpPr>
            <a:spLocks/>
          </p:cNvSpPr>
          <p:nvPr/>
        </p:nvSpPr>
        <p:spPr bwMode="auto">
          <a:xfrm>
            <a:off x="8466833" y="5665888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5" name="Rectangle 19"/>
          <p:cNvSpPr>
            <a:spLocks/>
          </p:cNvSpPr>
          <p:nvPr/>
        </p:nvSpPr>
        <p:spPr bwMode="auto">
          <a:xfrm>
            <a:off x="8259218" y="5331024"/>
            <a:ext cx="1064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018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9" grpId="0" autoUpdateAnimBg="0"/>
      <p:bldP spid="45060" grpId="0" animBg="1"/>
      <p:bldP spid="45061" grpId="0" autoUpdateAnimBg="0"/>
      <p:bldP spid="45062" grpId="0" animBg="1"/>
      <p:bldP spid="45063" grpId="0" autoUpdateAnimBg="0"/>
      <p:bldP spid="45064" grpId="0" animBg="1"/>
      <p:bldP spid="45065" grpId="0" autoUpdateAnimBg="0"/>
      <p:bldP spid="45066" grpId="0" animBg="1"/>
      <p:bldP spid="45067" grpId="0" autoUpdateAnimBg="0"/>
      <p:bldP spid="45068" grpId="0" animBg="1"/>
      <p:bldP spid="45069" grpId="0" autoUpdateAnimBg="0"/>
      <p:bldP spid="45070" grpId="0" animBg="1"/>
      <p:bldP spid="45071" grpId="0" autoUpdateAnimBg="0"/>
      <p:bldP spid="45072" grpId="0" animBg="1"/>
      <p:bldP spid="45073" grpId="0" autoUpdateAnimBg="0"/>
      <p:bldP spid="45074" grpId="0" animBg="1"/>
      <p:bldP spid="4507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Segment Bisector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136" b="18395"/>
          <a:stretch/>
        </p:blipFill>
        <p:spPr>
          <a:xfrm>
            <a:off x="1880085" y="1885071"/>
            <a:ext cx="8197072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2559844" y="1071563"/>
            <a:ext cx="6679406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50478" indent="-350478">
              <a:tabLst>
                <a:tab pos="564783" algn="l"/>
                <a:tab pos="6702609" algn="l"/>
              </a:tabLst>
            </a:pPr>
            <a:r>
              <a:rPr lang="en-US" sz="2200" dirty="0">
                <a:latin typeface="Tahoma Bold" charset="0"/>
                <a:ea typeface="ＭＳ Ｐゴシック" charset="0"/>
                <a:cs typeface="Tahoma Bold" charset="0"/>
                <a:sym typeface="Tahoma Bold" charset="0"/>
              </a:rPr>
              <a:t>Lines</a:t>
            </a:r>
          </a:p>
        </p:txBody>
      </p:sp>
      <p:sp>
        <p:nvSpPr>
          <p:cNvPr id="48130" name="Oval 2"/>
          <p:cNvSpPr>
            <a:spLocks/>
          </p:cNvSpPr>
          <p:nvPr/>
        </p:nvSpPr>
        <p:spPr bwMode="auto">
          <a:xfrm>
            <a:off x="3769818" y="2870896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3544342" y="2536031"/>
            <a:ext cx="1282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A</a:t>
            </a:r>
          </a:p>
        </p:txBody>
      </p:sp>
      <p:sp>
        <p:nvSpPr>
          <p:cNvPr id="48132" name="Oval 4"/>
          <p:cNvSpPr>
            <a:spLocks/>
          </p:cNvSpPr>
          <p:nvPr/>
        </p:nvSpPr>
        <p:spPr bwMode="auto">
          <a:xfrm>
            <a:off x="3055443" y="4746130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3" name="Rectangle 5"/>
          <p:cNvSpPr>
            <a:spLocks/>
          </p:cNvSpPr>
          <p:nvPr/>
        </p:nvSpPr>
        <p:spPr bwMode="auto">
          <a:xfrm>
            <a:off x="2874615" y="4411266"/>
            <a:ext cx="549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I</a:t>
            </a:r>
          </a:p>
        </p:txBody>
      </p:sp>
      <p:sp>
        <p:nvSpPr>
          <p:cNvPr id="48134" name="Oval 6"/>
          <p:cNvSpPr>
            <a:spLocks/>
          </p:cNvSpPr>
          <p:nvPr/>
        </p:nvSpPr>
        <p:spPr bwMode="auto">
          <a:xfrm>
            <a:off x="4448474" y="4210349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5" name="Rectangle 7"/>
          <p:cNvSpPr>
            <a:spLocks/>
          </p:cNvSpPr>
          <p:nvPr/>
        </p:nvSpPr>
        <p:spPr bwMode="auto">
          <a:xfrm>
            <a:off x="4216302" y="3875484"/>
            <a:ext cx="1358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H</a:t>
            </a:r>
          </a:p>
        </p:txBody>
      </p:sp>
      <p:sp>
        <p:nvSpPr>
          <p:cNvPr id="48136" name="Oval 8"/>
          <p:cNvSpPr>
            <a:spLocks/>
          </p:cNvSpPr>
          <p:nvPr/>
        </p:nvSpPr>
        <p:spPr bwMode="auto">
          <a:xfrm>
            <a:off x="5180708" y="5353349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7" name="Rectangle 9"/>
          <p:cNvSpPr>
            <a:spLocks/>
          </p:cNvSpPr>
          <p:nvPr/>
        </p:nvSpPr>
        <p:spPr bwMode="auto">
          <a:xfrm>
            <a:off x="4947420" y="5018484"/>
            <a:ext cx="1375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G</a:t>
            </a:r>
          </a:p>
        </p:txBody>
      </p:sp>
      <p:sp>
        <p:nvSpPr>
          <p:cNvPr id="48138" name="Oval 10"/>
          <p:cNvSpPr>
            <a:spLocks/>
          </p:cNvSpPr>
          <p:nvPr/>
        </p:nvSpPr>
        <p:spPr bwMode="auto">
          <a:xfrm>
            <a:off x="5770068" y="3522763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9" name="Rectangle 11"/>
          <p:cNvSpPr>
            <a:spLocks/>
          </p:cNvSpPr>
          <p:nvPr/>
        </p:nvSpPr>
        <p:spPr bwMode="auto">
          <a:xfrm>
            <a:off x="5555755" y="3187899"/>
            <a:ext cx="1185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B</a:t>
            </a:r>
          </a:p>
        </p:txBody>
      </p:sp>
      <p:sp>
        <p:nvSpPr>
          <p:cNvPr id="48140" name="Oval 12"/>
          <p:cNvSpPr>
            <a:spLocks/>
          </p:cNvSpPr>
          <p:nvPr/>
        </p:nvSpPr>
        <p:spPr bwMode="auto">
          <a:xfrm>
            <a:off x="7734599" y="3040560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1" name="Rectangle 13"/>
          <p:cNvSpPr>
            <a:spLocks/>
          </p:cNvSpPr>
          <p:nvPr/>
        </p:nvSpPr>
        <p:spPr bwMode="auto">
          <a:xfrm>
            <a:off x="7504659" y="2705695"/>
            <a:ext cx="1162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C</a:t>
            </a:r>
          </a:p>
        </p:txBody>
      </p:sp>
      <p:sp>
        <p:nvSpPr>
          <p:cNvPr id="48142" name="Oval 14"/>
          <p:cNvSpPr>
            <a:spLocks/>
          </p:cNvSpPr>
          <p:nvPr/>
        </p:nvSpPr>
        <p:spPr bwMode="auto">
          <a:xfrm>
            <a:off x="6966646" y="4522888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3" name="Rectangle 15"/>
          <p:cNvSpPr>
            <a:spLocks/>
          </p:cNvSpPr>
          <p:nvPr/>
        </p:nvSpPr>
        <p:spPr bwMode="auto">
          <a:xfrm>
            <a:off x="6762379" y="4188024"/>
            <a:ext cx="10016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F</a:t>
            </a:r>
          </a:p>
        </p:txBody>
      </p:sp>
      <p:sp>
        <p:nvSpPr>
          <p:cNvPr id="48144" name="Oval 16"/>
          <p:cNvSpPr>
            <a:spLocks/>
          </p:cNvSpPr>
          <p:nvPr/>
        </p:nvSpPr>
        <p:spPr bwMode="auto">
          <a:xfrm>
            <a:off x="8788302" y="4022825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5" name="Rectangle 17"/>
          <p:cNvSpPr>
            <a:spLocks/>
          </p:cNvSpPr>
          <p:nvPr/>
        </p:nvSpPr>
        <p:spPr bwMode="auto">
          <a:xfrm>
            <a:off x="8553896" y="3687961"/>
            <a:ext cx="1341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D</a:t>
            </a:r>
          </a:p>
        </p:txBody>
      </p:sp>
      <p:sp>
        <p:nvSpPr>
          <p:cNvPr id="48146" name="Oval 18"/>
          <p:cNvSpPr>
            <a:spLocks/>
          </p:cNvSpPr>
          <p:nvPr/>
        </p:nvSpPr>
        <p:spPr bwMode="auto">
          <a:xfrm>
            <a:off x="8466833" y="5665888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7" name="Rectangle 19"/>
          <p:cNvSpPr>
            <a:spLocks/>
          </p:cNvSpPr>
          <p:nvPr/>
        </p:nvSpPr>
        <p:spPr bwMode="auto">
          <a:xfrm>
            <a:off x="8259218" y="5331024"/>
            <a:ext cx="1064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E</a:t>
            </a:r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2283024" y="2268141"/>
            <a:ext cx="3920133" cy="1696641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8194477" y="1982390"/>
            <a:ext cx="1294805" cy="4125516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2559844" y="1071563"/>
            <a:ext cx="6679406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50478" indent="-350478">
              <a:tabLst>
                <a:tab pos="564783" algn="l"/>
                <a:tab pos="6702609" algn="l"/>
              </a:tabLst>
            </a:pPr>
            <a:r>
              <a:rPr lang="en-US" sz="2200" dirty="0">
                <a:latin typeface="Tahoma Bold" charset="0"/>
                <a:ea typeface="ＭＳ Ｐゴシック" charset="0"/>
                <a:cs typeface="Tahoma Bold" charset="0"/>
                <a:sym typeface="Tahoma Bold" charset="0"/>
              </a:rPr>
              <a:t>Naming Lines</a:t>
            </a:r>
          </a:p>
        </p:txBody>
      </p:sp>
      <p:sp>
        <p:nvSpPr>
          <p:cNvPr id="50178" name="Oval 2"/>
          <p:cNvSpPr>
            <a:spLocks/>
          </p:cNvSpPr>
          <p:nvPr/>
        </p:nvSpPr>
        <p:spPr bwMode="auto">
          <a:xfrm>
            <a:off x="3769818" y="2870896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3544342" y="2536031"/>
            <a:ext cx="1282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A</a:t>
            </a:r>
          </a:p>
        </p:txBody>
      </p:sp>
      <p:sp>
        <p:nvSpPr>
          <p:cNvPr id="50180" name="Oval 4"/>
          <p:cNvSpPr>
            <a:spLocks/>
          </p:cNvSpPr>
          <p:nvPr/>
        </p:nvSpPr>
        <p:spPr bwMode="auto">
          <a:xfrm>
            <a:off x="3055443" y="4746130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2874615" y="4411266"/>
            <a:ext cx="549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I</a:t>
            </a:r>
          </a:p>
        </p:txBody>
      </p:sp>
      <p:sp>
        <p:nvSpPr>
          <p:cNvPr id="50182" name="Oval 6"/>
          <p:cNvSpPr>
            <a:spLocks/>
          </p:cNvSpPr>
          <p:nvPr/>
        </p:nvSpPr>
        <p:spPr bwMode="auto">
          <a:xfrm>
            <a:off x="4448474" y="4210349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Rectangle 7"/>
          <p:cNvSpPr>
            <a:spLocks/>
          </p:cNvSpPr>
          <p:nvPr/>
        </p:nvSpPr>
        <p:spPr bwMode="auto">
          <a:xfrm>
            <a:off x="4216302" y="3875484"/>
            <a:ext cx="1358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H</a:t>
            </a:r>
          </a:p>
        </p:txBody>
      </p:sp>
      <p:sp>
        <p:nvSpPr>
          <p:cNvPr id="50184" name="Oval 8"/>
          <p:cNvSpPr>
            <a:spLocks/>
          </p:cNvSpPr>
          <p:nvPr/>
        </p:nvSpPr>
        <p:spPr bwMode="auto">
          <a:xfrm>
            <a:off x="5180708" y="5353349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4947420" y="5018484"/>
            <a:ext cx="1375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G</a:t>
            </a:r>
          </a:p>
        </p:txBody>
      </p:sp>
      <p:sp>
        <p:nvSpPr>
          <p:cNvPr id="50186" name="Oval 10"/>
          <p:cNvSpPr>
            <a:spLocks/>
          </p:cNvSpPr>
          <p:nvPr/>
        </p:nvSpPr>
        <p:spPr bwMode="auto">
          <a:xfrm>
            <a:off x="5770068" y="3522763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7" name="Rectangle 11"/>
          <p:cNvSpPr>
            <a:spLocks/>
          </p:cNvSpPr>
          <p:nvPr/>
        </p:nvSpPr>
        <p:spPr bwMode="auto">
          <a:xfrm>
            <a:off x="5555755" y="3187899"/>
            <a:ext cx="1185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B</a:t>
            </a:r>
          </a:p>
        </p:txBody>
      </p:sp>
      <p:sp>
        <p:nvSpPr>
          <p:cNvPr id="50188" name="Oval 12"/>
          <p:cNvSpPr>
            <a:spLocks/>
          </p:cNvSpPr>
          <p:nvPr/>
        </p:nvSpPr>
        <p:spPr bwMode="auto">
          <a:xfrm>
            <a:off x="7734599" y="3040560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Rectangle 13"/>
          <p:cNvSpPr>
            <a:spLocks/>
          </p:cNvSpPr>
          <p:nvPr/>
        </p:nvSpPr>
        <p:spPr bwMode="auto">
          <a:xfrm>
            <a:off x="7504659" y="2705695"/>
            <a:ext cx="1162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C</a:t>
            </a:r>
          </a:p>
        </p:txBody>
      </p:sp>
      <p:sp>
        <p:nvSpPr>
          <p:cNvPr id="50190" name="Oval 14"/>
          <p:cNvSpPr>
            <a:spLocks/>
          </p:cNvSpPr>
          <p:nvPr/>
        </p:nvSpPr>
        <p:spPr bwMode="auto">
          <a:xfrm>
            <a:off x="6966646" y="4522888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1" name="Rectangle 15"/>
          <p:cNvSpPr>
            <a:spLocks/>
          </p:cNvSpPr>
          <p:nvPr/>
        </p:nvSpPr>
        <p:spPr bwMode="auto">
          <a:xfrm>
            <a:off x="6762379" y="4188024"/>
            <a:ext cx="10016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F</a:t>
            </a:r>
          </a:p>
        </p:txBody>
      </p:sp>
      <p:sp>
        <p:nvSpPr>
          <p:cNvPr id="50192" name="Oval 16"/>
          <p:cNvSpPr>
            <a:spLocks/>
          </p:cNvSpPr>
          <p:nvPr/>
        </p:nvSpPr>
        <p:spPr bwMode="auto">
          <a:xfrm>
            <a:off x="8788302" y="4022825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3" name="Rectangle 17"/>
          <p:cNvSpPr>
            <a:spLocks/>
          </p:cNvSpPr>
          <p:nvPr/>
        </p:nvSpPr>
        <p:spPr bwMode="auto">
          <a:xfrm>
            <a:off x="8553896" y="3687961"/>
            <a:ext cx="1341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D</a:t>
            </a:r>
          </a:p>
        </p:txBody>
      </p:sp>
      <p:sp>
        <p:nvSpPr>
          <p:cNvPr id="50194" name="Oval 18"/>
          <p:cNvSpPr>
            <a:spLocks/>
          </p:cNvSpPr>
          <p:nvPr/>
        </p:nvSpPr>
        <p:spPr bwMode="auto">
          <a:xfrm>
            <a:off x="8466833" y="5665888"/>
            <a:ext cx="133945" cy="133945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5" name="Rectangle 19"/>
          <p:cNvSpPr>
            <a:spLocks/>
          </p:cNvSpPr>
          <p:nvPr/>
        </p:nvSpPr>
        <p:spPr bwMode="auto">
          <a:xfrm>
            <a:off x="8259218" y="5331024"/>
            <a:ext cx="1064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1700">
                <a:ea typeface="ＭＳ Ｐゴシック" charset="0"/>
                <a:cs typeface="Gill Sans" charset="0"/>
              </a:rPr>
              <a:t>E</a:t>
            </a: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rot="10800000">
            <a:off x="2372320" y="2866431"/>
            <a:ext cx="6063258" cy="266775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7533681" y="2125265"/>
            <a:ext cx="1115095" cy="4125516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rot="10800000">
            <a:off x="2496221" y="2160984"/>
            <a:ext cx="7064499" cy="4179094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2559844" y="1071563"/>
            <a:ext cx="6679406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50478" indent="-350478">
              <a:tabLst>
                <a:tab pos="564783" algn="l"/>
                <a:tab pos="6702609" algn="l"/>
              </a:tabLst>
            </a:pPr>
            <a:r>
              <a:rPr lang="en-US" sz="2200" dirty="0">
                <a:latin typeface="Tahoma Bold" charset="0"/>
                <a:ea typeface="ＭＳ Ｐゴシック" charset="0"/>
                <a:cs typeface="Tahoma Bold" charset="0"/>
                <a:sym typeface="Tahoma Bold" charset="0"/>
              </a:rPr>
              <a:t>Planes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3572" y="2319689"/>
            <a:ext cx="6498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</a:pPr>
            <a:r>
              <a:rPr lang="en-US" sz="3600" dirty="0">
                <a:latin typeface="Lucida Grande" charset="0"/>
                <a:cs typeface="Lucida Grande" charset="0"/>
                <a:sym typeface="Lucida Grande" charset="0"/>
              </a:rPr>
              <a:t>https://</a:t>
            </a:r>
            <a:r>
              <a:rPr lang="en-US" sz="3600" dirty="0" err="1">
                <a:latin typeface="Lucida Grande" charset="0"/>
                <a:cs typeface="Lucida Grande" charset="0"/>
                <a:sym typeface="Lucida Grande" charset="0"/>
              </a:rPr>
              <a:t>www.youtube.com</a:t>
            </a:r>
            <a:r>
              <a:rPr lang="en-US" sz="3600" dirty="0">
                <a:latin typeface="Lucida Grande" charset="0"/>
                <a:cs typeface="Lucida Grande" charset="0"/>
                <a:sym typeface="Lucida Grande" charset="0"/>
              </a:rPr>
              <a:t>/</a:t>
            </a:r>
            <a:r>
              <a:rPr lang="en-US" sz="3600" dirty="0" err="1">
                <a:latin typeface="Lucida Grande" charset="0"/>
                <a:cs typeface="Lucida Grande" charset="0"/>
                <a:sym typeface="Lucida Grande" charset="0"/>
              </a:rPr>
              <a:t>watch?v</a:t>
            </a:r>
            <a:r>
              <a:rPr lang="en-US" sz="3600" dirty="0">
                <a:latin typeface="Lucida Grande" charset="0"/>
                <a:cs typeface="Lucida Grande" charset="0"/>
                <a:sym typeface="Lucida Grande" charset="0"/>
              </a:rPr>
              <a:t>=k5etrWdIY6o</a:t>
            </a:r>
          </a:p>
        </p:txBody>
      </p:sp>
    </p:spTree>
    <p:extLst>
      <p:ext uri="{BB962C8B-B14F-4D97-AF65-F5344CB8AC3E}">
        <p14:creationId xmlns:p14="http://schemas.microsoft.com/office/powerpoint/2010/main" val="27729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93806" y="1173041"/>
            <a:ext cx="5998699" cy="44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57843"/>
            <a:ext cx="9144000" cy="50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61804"/>
            <a:ext cx="9144000" cy="49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9144000" cy="46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69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ＭＳ Ｐゴシック</vt:lpstr>
      <vt:lpstr>游ゴシック</vt:lpstr>
      <vt:lpstr>Arial</vt:lpstr>
      <vt:lpstr>Calibri</vt:lpstr>
      <vt:lpstr>Calibri Light</vt:lpstr>
      <vt:lpstr>Cambria Math</vt:lpstr>
      <vt:lpstr>Gill Sans</vt:lpstr>
      <vt:lpstr>Lucida Grande</vt:lpstr>
      <vt:lpstr>Tahoma Bold</vt:lpstr>
      <vt:lpstr>Verdana</vt:lpstr>
      <vt:lpstr>Wingdings</vt:lpstr>
      <vt:lpstr>Office Theme</vt:lpstr>
      <vt:lpstr>Points, Lines, Planes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</vt:lpstr>
      <vt:lpstr>Line</vt:lpstr>
      <vt:lpstr>Plane</vt:lpstr>
      <vt:lpstr>Undefined Terms</vt:lpstr>
      <vt:lpstr>Defined Terms</vt:lpstr>
      <vt:lpstr>Line Segment</vt:lpstr>
      <vt:lpstr>Quick Reflection</vt:lpstr>
      <vt:lpstr>Ray</vt:lpstr>
      <vt:lpstr>Quick Reflection</vt:lpstr>
      <vt:lpstr>Collinear</vt:lpstr>
      <vt:lpstr>Coplanar</vt:lpstr>
      <vt:lpstr>PowerPoint Presentation</vt:lpstr>
      <vt:lpstr>Midpoint</vt:lpstr>
      <vt:lpstr>Segment Bisector</vt:lpstr>
    </vt:vector>
  </TitlesOfParts>
  <Company>Metro Nashville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Points, Lines, Planes</dc:title>
  <dc:creator>Niemiec, Alyssa</dc:creator>
  <cp:lastModifiedBy>Niemiec, Alyssa</cp:lastModifiedBy>
  <cp:revision>1</cp:revision>
  <dcterms:created xsi:type="dcterms:W3CDTF">2020-01-08T21:50:52Z</dcterms:created>
  <dcterms:modified xsi:type="dcterms:W3CDTF">2020-01-08T21:51:32Z</dcterms:modified>
</cp:coreProperties>
</file>